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67" r:id="rId4"/>
    <p:sldId id="269" r:id="rId5"/>
    <p:sldId id="279" r:id="rId6"/>
    <p:sldId id="305" r:id="rId7"/>
    <p:sldId id="261" r:id="rId8"/>
    <p:sldId id="273" r:id="rId9"/>
    <p:sldId id="259" r:id="rId10"/>
    <p:sldId id="280" r:id="rId11"/>
    <p:sldId id="282" r:id="rId12"/>
    <p:sldId id="284" r:id="rId13"/>
    <p:sldId id="286" r:id="rId14"/>
    <p:sldId id="288" r:id="rId15"/>
    <p:sldId id="290" r:id="rId16"/>
    <p:sldId id="294" r:id="rId17"/>
    <p:sldId id="298" r:id="rId18"/>
    <p:sldId id="296" r:id="rId19"/>
    <p:sldId id="300" r:id="rId20"/>
    <p:sldId id="306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07" autoAdjust="0"/>
  </p:normalViewPr>
  <p:slideViewPr>
    <p:cSldViewPr snapToGrid="0">
      <p:cViewPr varScale="1">
        <p:scale>
          <a:sx n="77" d="100"/>
          <a:sy n="77" d="100"/>
        </p:scale>
        <p:origin x="11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FA1D7-9ADC-4292-A8D4-6D8D61061E4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23A5009-01EB-462E-913C-2666A1E561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Safety Relief Valves</a:t>
          </a:r>
          <a:endParaRPr lang="en-US"/>
        </a:p>
      </dgm:t>
    </dgm:pt>
    <dgm:pt modelId="{85B409B2-2D30-4A59-8664-6B032302F22C}" type="parTrans" cxnId="{4D036027-C94A-4A71-8E06-14B98ECBD460}">
      <dgm:prSet/>
      <dgm:spPr/>
      <dgm:t>
        <a:bodyPr/>
        <a:lstStyle/>
        <a:p>
          <a:endParaRPr lang="en-US"/>
        </a:p>
      </dgm:t>
    </dgm:pt>
    <dgm:pt modelId="{1A379661-9BC6-438A-BBD3-C100DE2FC185}" type="sibTrans" cxnId="{4D036027-C94A-4A71-8E06-14B98ECBD4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DFF66BB-F0E0-4FE8-932A-EB4C927E51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Flame Arrestors</a:t>
          </a:r>
          <a:endParaRPr lang="en-US"/>
        </a:p>
      </dgm:t>
    </dgm:pt>
    <dgm:pt modelId="{073BF43A-B564-4F47-B7DF-B27A59B70170}" type="parTrans" cxnId="{B124576B-1018-4DFB-A8A5-82D4237CA95F}">
      <dgm:prSet/>
      <dgm:spPr/>
      <dgm:t>
        <a:bodyPr/>
        <a:lstStyle/>
        <a:p>
          <a:endParaRPr lang="en-US"/>
        </a:p>
      </dgm:t>
    </dgm:pt>
    <dgm:pt modelId="{B7BB92EF-4779-487F-8FE6-0FC839573F2F}" type="sibTrans" cxnId="{B124576B-1018-4DFB-A8A5-82D4237CA95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F25401-2457-49D7-972B-A9A691F0A6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Breather Valves</a:t>
          </a:r>
          <a:endParaRPr lang="en-US"/>
        </a:p>
      </dgm:t>
    </dgm:pt>
    <dgm:pt modelId="{2862940B-521E-4461-89BC-C26710F20D9D}" type="parTrans" cxnId="{A76F9AF0-5054-420D-A981-DE572A8F2E09}">
      <dgm:prSet/>
      <dgm:spPr/>
      <dgm:t>
        <a:bodyPr/>
        <a:lstStyle/>
        <a:p>
          <a:endParaRPr lang="en-US"/>
        </a:p>
      </dgm:t>
    </dgm:pt>
    <dgm:pt modelId="{0951CFB1-6D87-4AE1-BBD5-73FEB68BCEE3}" type="sibTrans" cxnId="{A76F9AF0-5054-420D-A981-DE572A8F2E0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33B93F-ED44-43BC-AFB2-89D97B7AD3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Explosion Protection Systems</a:t>
          </a:r>
          <a:endParaRPr lang="en-US"/>
        </a:p>
      </dgm:t>
    </dgm:pt>
    <dgm:pt modelId="{E4B02639-BDB8-478C-952D-2C28ED81B9F1}" type="parTrans" cxnId="{8FEA6592-9205-4A9E-B877-C7A6984379C0}">
      <dgm:prSet/>
      <dgm:spPr/>
      <dgm:t>
        <a:bodyPr/>
        <a:lstStyle/>
        <a:p>
          <a:endParaRPr lang="en-US"/>
        </a:p>
      </dgm:t>
    </dgm:pt>
    <dgm:pt modelId="{1AFFB7AC-3F3D-42E5-B798-049C9A1F92FC}" type="sibTrans" cxnId="{8FEA6592-9205-4A9E-B877-C7A6984379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6AEABC4-792A-4CB3-A4EC-17657733AA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Rupture Discs</a:t>
          </a:r>
          <a:endParaRPr lang="en-US"/>
        </a:p>
      </dgm:t>
    </dgm:pt>
    <dgm:pt modelId="{6A3AA8EF-37C2-4419-B968-0E6E15DBDF05}" type="parTrans" cxnId="{16307CBE-C225-4B62-9034-3A214DA05F06}">
      <dgm:prSet/>
      <dgm:spPr/>
      <dgm:t>
        <a:bodyPr/>
        <a:lstStyle/>
        <a:p>
          <a:endParaRPr lang="en-US"/>
        </a:p>
      </dgm:t>
    </dgm:pt>
    <dgm:pt modelId="{13978B52-CF76-446B-92C2-21A8F0A513DE}" type="sibTrans" cxnId="{16307CBE-C225-4B62-9034-3A214DA05F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27AF0F0-F6C1-466A-B82A-3227F26206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Explosion Vents</a:t>
          </a:r>
          <a:endParaRPr lang="en-US"/>
        </a:p>
      </dgm:t>
    </dgm:pt>
    <dgm:pt modelId="{9E65D638-5740-49CB-8CC4-0DF633696A45}" type="parTrans" cxnId="{D2E1F8DF-E4CB-463F-98A5-94366749F960}">
      <dgm:prSet/>
      <dgm:spPr/>
      <dgm:t>
        <a:bodyPr/>
        <a:lstStyle/>
        <a:p>
          <a:endParaRPr lang="en-US"/>
        </a:p>
      </dgm:t>
    </dgm:pt>
    <dgm:pt modelId="{24CEAECB-D24E-4FE5-A61A-6112BDA227DA}" type="sibTrans" cxnId="{D2E1F8DF-E4CB-463F-98A5-94366749F9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9756A29-B8CC-45A4-9F4C-3707EF07FD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Food Grade Flexible Connection</a:t>
          </a:r>
          <a:endParaRPr lang="en-US"/>
        </a:p>
      </dgm:t>
    </dgm:pt>
    <dgm:pt modelId="{23B0C57F-4188-40AE-93E3-F6A4843F084F}" type="parTrans" cxnId="{F8E1D2E3-2C6F-4657-AB8B-9417851FADAC}">
      <dgm:prSet/>
      <dgm:spPr/>
      <dgm:t>
        <a:bodyPr/>
        <a:lstStyle/>
        <a:p>
          <a:endParaRPr lang="en-US"/>
        </a:p>
      </dgm:t>
    </dgm:pt>
    <dgm:pt modelId="{5327CBA1-0998-4F19-9BAD-2E5BD57C31E4}" type="sibTrans" cxnId="{F8E1D2E3-2C6F-4657-AB8B-9417851FADA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E2377EB-9186-40D1-91E5-FE7E5EE64E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Rotary Valves and Diverters</a:t>
          </a:r>
          <a:endParaRPr lang="en-US"/>
        </a:p>
      </dgm:t>
    </dgm:pt>
    <dgm:pt modelId="{4D9D38F5-D8C0-4704-9DC2-F55683D70401}" type="parTrans" cxnId="{82FF614F-F88E-4CBC-84B2-9355BF1249F0}">
      <dgm:prSet/>
      <dgm:spPr/>
      <dgm:t>
        <a:bodyPr/>
        <a:lstStyle/>
        <a:p>
          <a:endParaRPr lang="en-US"/>
        </a:p>
      </dgm:t>
    </dgm:pt>
    <dgm:pt modelId="{F37370A2-29BD-4CD0-AE0C-5B3D6292B1BF}" type="sibTrans" cxnId="{82FF614F-F88E-4CBC-84B2-9355BF1249F0}">
      <dgm:prSet/>
      <dgm:spPr/>
      <dgm:t>
        <a:bodyPr/>
        <a:lstStyle/>
        <a:p>
          <a:endParaRPr lang="en-US"/>
        </a:p>
      </dgm:t>
    </dgm:pt>
    <dgm:pt modelId="{2817B7B7-7321-4EB6-9657-3D292C508A98}" type="pres">
      <dgm:prSet presAssocID="{3A5FA1D7-9ADC-4292-A8D4-6D8D61061E42}" presName="root" presStyleCnt="0">
        <dgm:presLayoutVars>
          <dgm:dir/>
          <dgm:resizeHandles val="exact"/>
        </dgm:presLayoutVars>
      </dgm:prSet>
      <dgm:spPr/>
    </dgm:pt>
    <dgm:pt modelId="{18579CAD-67E3-4BEB-A0F5-A171F3BC9111}" type="pres">
      <dgm:prSet presAssocID="{3A5FA1D7-9ADC-4292-A8D4-6D8D61061E42}" presName="container" presStyleCnt="0">
        <dgm:presLayoutVars>
          <dgm:dir/>
          <dgm:resizeHandles val="exact"/>
        </dgm:presLayoutVars>
      </dgm:prSet>
      <dgm:spPr/>
    </dgm:pt>
    <dgm:pt modelId="{95BFBA50-ABB6-4AEB-A2A0-015DB1998BF8}" type="pres">
      <dgm:prSet presAssocID="{523A5009-01EB-462E-913C-2666A1E561F0}" presName="compNode" presStyleCnt="0"/>
      <dgm:spPr/>
    </dgm:pt>
    <dgm:pt modelId="{D0571D4E-144E-4288-A15E-D2FEA4D8CBFA}" type="pres">
      <dgm:prSet presAssocID="{523A5009-01EB-462E-913C-2666A1E561F0}" presName="iconBgRect" presStyleLbl="bgShp" presStyleIdx="0" presStyleCnt="8"/>
      <dgm:spPr/>
    </dgm:pt>
    <dgm:pt modelId="{A5213377-6614-4B4D-A0AE-33C971E6599D}" type="pres">
      <dgm:prSet presAssocID="{523A5009-01EB-462E-913C-2666A1E561F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D3CEDE3-C6E0-4B21-BFB0-DDD194287A2F}" type="pres">
      <dgm:prSet presAssocID="{523A5009-01EB-462E-913C-2666A1E561F0}" presName="spaceRect" presStyleCnt="0"/>
      <dgm:spPr/>
    </dgm:pt>
    <dgm:pt modelId="{D4187F7B-F71E-47E4-91C4-1A6AC96A6479}" type="pres">
      <dgm:prSet presAssocID="{523A5009-01EB-462E-913C-2666A1E561F0}" presName="textRect" presStyleLbl="revTx" presStyleIdx="0" presStyleCnt="8">
        <dgm:presLayoutVars>
          <dgm:chMax val="1"/>
          <dgm:chPref val="1"/>
        </dgm:presLayoutVars>
      </dgm:prSet>
      <dgm:spPr/>
    </dgm:pt>
    <dgm:pt modelId="{554ADD5C-2F46-46CB-A91D-E740813CFBC3}" type="pres">
      <dgm:prSet presAssocID="{1A379661-9BC6-438A-BBD3-C100DE2FC185}" presName="sibTrans" presStyleLbl="sibTrans2D1" presStyleIdx="0" presStyleCnt="0"/>
      <dgm:spPr/>
    </dgm:pt>
    <dgm:pt modelId="{B6390A49-AC0F-4A01-A525-6B5F7843DD4C}" type="pres">
      <dgm:prSet presAssocID="{9DFF66BB-F0E0-4FE8-932A-EB4C927E51B4}" presName="compNode" presStyleCnt="0"/>
      <dgm:spPr/>
    </dgm:pt>
    <dgm:pt modelId="{C3C4DDD0-EFE7-4627-9249-309371B2C31F}" type="pres">
      <dgm:prSet presAssocID="{9DFF66BB-F0E0-4FE8-932A-EB4C927E51B4}" presName="iconBgRect" presStyleLbl="bgShp" presStyleIdx="1" presStyleCnt="8"/>
      <dgm:spPr/>
    </dgm:pt>
    <dgm:pt modelId="{16DDFA2B-CBB2-4647-9548-B55F6FFAE74E}" type="pres">
      <dgm:prSet presAssocID="{9DFF66BB-F0E0-4FE8-932A-EB4C927E51B4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07B39C96-C660-45B9-910F-081CF5C2F78E}" type="pres">
      <dgm:prSet presAssocID="{9DFF66BB-F0E0-4FE8-932A-EB4C927E51B4}" presName="spaceRect" presStyleCnt="0"/>
      <dgm:spPr/>
    </dgm:pt>
    <dgm:pt modelId="{1CCC2BEC-AE6B-4CBA-B82F-310C0870DCD0}" type="pres">
      <dgm:prSet presAssocID="{9DFF66BB-F0E0-4FE8-932A-EB4C927E51B4}" presName="textRect" presStyleLbl="revTx" presStyleIdx="1" presStyleCnt="8">
        <dgm:presLayoutVars>
          <dgm:chMax val="1"/>
          <dgm:chPref val="1"/>
        </dgm:presLayoutVars>
      </dgm:prSet>
      <dgm:spPr/>
    </dgm:pt>
    <dgm:pt modelId="{501B6E82-C65B-46D8-8470-DE52B506D890}" type="pres">
      <dgm:prSet presAssocID="{B7BB92EF-4779-487F-8FE6-0FC839573F2F}" presName="sibTrans" presStyleLbl="sibTrans2D1" presStyleIdx="0" presStyleCnt="0"/>
      <dgm:spPr/>
    </dgm:pt>
    <dgm:pt modelId="{320FE50C-AED9-4995-9404-483106BECEF7}" type="pres">
      <dgm:prSet presAssocID="{E6F25401-2457-49D7-972B-A9A691F0A6AE}" presName="compNode" presStyleCnt="0"/>
      <dgm:spPr/>
    </dgm:pt>
    <dgm:pt modelId="{E8B71B47-6F90-4D26-998D-525408F97DC1}" type="pres">
      <dgm:prSet presAssocID="{E6F25401-2457-49D7-972B-A9A691F0A6AE}" presName="iconBgRect" presStyleLbl="bgShp" presStyleIdx="2" presStyleCnt="8"/>
      <dgm:spPr/>
    </dgm:pt>
    <dgm:pt modelId="{79D7136A-5EBE-40A7-A86C-4160C31C132A}" type="pres">
      <dgm:prSet presAssocID="{E6F25401-2457-49D7-972B-A9A691F0A6A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EBDAFA6A-FE01-46C7-8BFB-E392D81EFA15}" type="pres">
      <dgm:prSet presAssocID="{E6F25401-2457-49D7-972B-A9A691F0A6AE}" presName="spaceRect" presStyleCnt="0"/>
      <dgm:spPr/>
    </dgm:pt>
    <dgm:pt modelId="{45BA18CE-92C7-4B23-8731-6BF2F2676EB1}" type="pres">
      <dgm:prSet presAssocID="{E6F25401-2457-49D7-972B-A9A691F0A6AE}" presName="textRect" presStyleLbl="revTx" presStyleIdx="2" presStyleCnt="8">
        <dgm:presLayoutVars>
          <dgm:chMax val="1"/>
          <dgm:chPref val="1"/>
        </dgm:presLayoutVars>
      </dgm:prSet>
      <dgm:spPr/>
    </dgm:pt>
    <dgm:pt modelId="{D185CA94-D6EB-416D-8B1E-C1077EBDFC46}" type="pres">
      <dgm:prSet presAssocID="{0951CFB1-6D87-4AE1-BBD5-73FEB68BCEE3}" presName="sibTrans" presStyleLbl="sibTrans2D1" presStyleIdx="0" presStyleCnt="0"/>
      <dgm:spPr/>
    </dgm:pt>
    <dgm:pt modelId="{5C28B970-4432-4921-94DA-812E06D1561C}" type="pres">
      <dgm:prSet presAssocID="{D633B93F-ED44-43BC-AFB2-89D97B7AD338}" presName="compNode" presStyleCnt="0"/>
      <dgm:spPr/>
    </dgm:pt>
    <dgm:pt modelId="{5A5ED398-6B3F-420C-8014-63D96E2D77EA}" type="pres">
      <dgm:prSet presAssocID="{D633B93F-ED44-43BC-AFB2-89D97B7AD338}" presName="iconBgRect" presStyleLbl="bgShp" presStyleIdx="3" presStyleCnt="8"/>
      <dgm:spPr/>
    </dgm:pt>
    <dgm:pt modelId="{D0430B40-28E1-44FA-841E-AB82F4AE0C94}" type="pres">
      <dgm:prSet presAssocID="{D633B93F-ED44-43BC-AFB2-89D97B7AD33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E6708C12-44A1-44AD-9631-1B88BF3CCC87}" type="pres">
      <dgm:prSet presAssocID="{D633B93F-ED44-43BC-AFB2-89D97B7AD338}" presName="spaceRect" presStyleCnt="0"/>
      <dgm:spPr/>
    </dgm:pt>
    <dgm:pt modelId="{341E7467-FF16-466A-B485-3A15C8FF7029}" type="pres">
      <dgm:prSet presAssocID="{D633B93F-ED44-43BC-AFB2-89D97B7AD338}" presName="textRect" presStyleLbl="revTx" presStyleIdx="3" presStyleCnt="8">
        <dgm:presLayoutVars>
          <dgm:chMax val="1"/>
          <dgm:chPref val="1"/>
        </dgm:presLayoutVars>
      </dgm:prSet>
      <dgm:spPr/>
    </dgm:pt>
    <dgm:pt modelId="{1EDE2373-6341-4643-AC62-0DDAED5B7830}" type="pres">
      <dgm:prSet presAssocID="{1AFFB7AC-3F3D-42E5-B798-049C9A1F92FC}" presName="sibTrans" presStyleLbl="sibTrans2D1" presStyleIdx="0" presStyleCnt="0"/>
      <dgm:spPr/>
    </dgm:pt>
    <dgm:pt modelId="{5757F080-0319-40FE-A6A0-8B71EB4FD449}" type="pres">
      <dgm:prSet presAssocID="{76AEABC4-792A-4CB3-A4EC-17657733AA59}" presName="compNode" presStyleCnt="0"/>
      <dgm:spPr/>
    </dgm:pt>
    <dgm:pt modelId="{239E1FA3-E678-444B-A972-9ADEABF602D6}" type="pres">
      <dgm:prSet presAssocID="{76AEABC4-792A-4CB3-A4EC-17657733AA59}" presName="iconBgRect" presStyleLbl="bgShp" presStyleIdx="4" presStyleCnt="8"/>
      <dgm:spPr/>
    </dgm:pt>
    <dgm:pt modelId="{FF9F6153-023A-4A11-83DD-DB351424C026}" type="pres">
      <dgm:prSet presAssocID="{76AEABC4-792A-4CB3-A4EC-17657733AA59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B48B51F6-5169-4C6B-BA56-C6A2102AED32}" type="pres">
      <dgm:prSet presAssocID="{76AEABC4-792A-4CB3-A4EC-17657733AA59}" presName="spaceRect" presStyleCnt="0"/>
      <dgm:spPr/>
    </dgm:pt>
    <dgm:pt modelId="{1A3436D9-9C8C-4DFA-8490-8649C65E866F}" type="pres">
      <dgm:prSet presAssocID="{76AEABC4-792A-4CB3-A4EC-17657733AA59}" presName="textRect" presStyleLbl="revTx" presStyleIdx="4" presStyleCnt="8">
        <dgm:presLayoutVars>
          <dgm:chMax val="1"/>
          <dgm:chPref val="1"/>
        </dgm:presLayoutVars>
      </dgm:prSet>
      <dgm:spPr/>
    </dgm:pt>
    <dgm:pt modelId="{5368AE41-EA5B-44B5-B5E3-7F214E76A19C}" type="pres">
      <dgm:prSet presAssocID="{13978B52-CF76-446B-92C2-21A8F0A513DE}" presName="sibTrans" presStyleLbl="sibTrans2D1" presStyleIdx="0" presStyleCnt="0"/>
      <dgm:spPr/>
    </dgm:pt>
    <dgm:pt modelId="{70E57212-2C3D-4B5F-B5BB-87070871B02C}" type="pres">
      <dgm:prSet presAssocID="{B27AF0F0-F6C1-466A-B82A-3227F2620639}" presName="compNode" presStyleCnt="0"/>
      <dgm:spPr/>
    </dgm:pt>
    <dgm:pt modelId="{DBDBD781-2DAE-4735-A4F5-643FAD6736D6}" type="pres">
      <dgm:prSet presAssocID="{B27AF0F0-F6C1-466A-B82A-3227F2620639}" presName="iconBgRect" presStyleLbl="bgShp" presStyleIdx="5" presStyleCnt="8"/>
      <dgm:spPr/>
    </dgm:pt>
    <dgm:pt modelId="{86EDC828-0055-44BD-BC1F-3294AFBDF110}" type="pres">
      <dgm:prSet presAssocID="{B27AF0F0-F6C1-466A-B82A-3227F2620639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losion"/>
        </a:ext>
      </dgm:extLst>
    </dgm:pt>
    <dgm:pt modelId="{C11265B8-0B1C-409D-A2A8-D8662E0C97CC}" type="pres">
      <dgm:prSet presAssocID="{B27AF0F0-F6C1-466A-B82A-3227F2620639}" presName="spaceRect" presStyleCnt="0"/>
      <dgm:spPr/>
    </dgm:pt>
    <dgm:pt modelId="{DC7CAD98-D384-441E-A835-71CA66103A20}" type="pres">
      <dgm:prSet presAssocID="{B27AF0F0-F6C1-466A-B82A-3227F2620639}" presName="textRect" presStyleLbl="revTx" presStyleIdx="5" presStyleCnt="8">
        <dgm:presLayoutVars>
          <dgm:chMax val="1"/>
          <dgm:chPref val="1"/>
        </dgm:presLayoutVars>
      </dgm:prSet>
      <dgm:spPr/>
    </dgm:pt>
    <dgm:pt modelId="{49CD0A6E-3E3B-4BEF-84C8-BBFF70E29562}" type="pres">
      <dgm:prSet presAssocID="{24CEAECB-D24E-4FE5-A61A-6112BDA227DA}" presName="sibTrans" presStyleLbl="sibTrans2D1" presStyleIdx="0" presStyleCnt="0"/>
      <dgm:spPr/>
    </dgm:pt>
    <dgm:pt modelId="{DA3607E3-0C95-49BE-96C3-B1E6E242F456}" type="pres">
      <dgm:prSet presAssocID="{E9756A29-B8CC-45A4-9F4C-3707EF07FDF1}" presName="compNode" presStyleCnt="0"/>
      <dgm:spPr/>
    </dgm:pt>
    <dgm:pt modelId="{7BDE5BC5-D23C-4AA5-9C02-A468974CF914}" type="pres">
      <dgm:prSet presAssocID="{E9756A29-B8CC-45A4-9F4C-3707EF07FDF1}" presName="iconBgRect" presStyleLbl="bgShp" presStyleIdx="6" presStyleCnt="8"/>
      <dgm:spPr/>
    </dgm:pt>
    <dgm:pt modelId="{F05D8C97-FA75-4006-A9EB-20817AA479D2}" type="pres">
      <dgm:prSet presAssocID="{E9756A29-B8CC-45A4-9F4C-3707EF07FDF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5BA58C18-C678-4F9A-A91F-0E0C983B5F95}" type="pres">
      <dgm:prSet presAssocID="{E9756A29-B8CC-45A4-9F4C-3707EF07FDF1}" presName="spaceRect" presStyleCnt="0"/>
      <dgm:spPr/>
    </dgm:pt>
    <dgm:pt modelId="{84CEB791-16E4-4B35-99D0-3B3BC2E61736}" type="pres">
      <dgm:prSet presAssocID="{E9756A29-B8CC-45A4-9F4C-3707EF07FDF1}" presName="textRect" presStyleLbl="revTx" presStyleIdx="6" presStyleCnt="8">
        <dgm:presLayoutVars>
          <dgm:chMax val="1"/>
          <dgm:chPref val="1"/>
        </dgm:presLayoutVars>
      </dgm:prSet>
      <dgm:spPr/>
    </dgm:pt>
    <dgm:pt modelId="{478CD37F-C879-42F2-A3A4-B1918382EB5D}" type="pres">
      <dgm:prSet presAssocID="{5327CBA1-0998-4F19-9BAD-2E5BD57C31E4}" presName="sibTrans" presStyleLbl="sibTrans2D1" presStyleIdx="0" presStyleCnt="0"/>
      <dgm:spPr/>
    </dgm:pt>
    <dgm:pt modelId="{76E58C6B-E821-4F51-B38F-99B2D56B32BD}" type="pres">
      <dgm:prSet presAssocID="{6E2377EB-9186-40D1-91E5-FE7E5EE64EEB}" presName="compNode" presStyleCnt="0"/>
      <dgm:spPr/>
    </dgm:pt>
    <dgm:pt modelId="{7FF86269-5CBA-4915-B1E4-1DDBE0C1B752}" type="pres">
      <dgm:prSet presAssocID="{6E2377EB-9186-40D1-91E5-FE7E5EE64EEB}" presName="iconBgRect" presStyleLbl="bgShp" presStyleIdx="7" presStyleCnt="8"/>
      <dgm:spPr/>
    </dgm:pt>
    <dgm:pt modelId="{1578F063-85BE-46A6-890A-0F4F45A73DF5}" type="pres">
      <dgm:prSet presAssocID="{6E2377EB-9186-40D1-91E5-FE7E5EE64EE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CD987063-FC3F-4574-83FA-14A9604E4903}" type="pres">
      <dgm:prSet presAssocID="{6E2377EB-9186-40D1-91E5-FE7E5EE64EEB}" presName="spaceRect" presStyleCnt="0"/>
      <dgm:spPr/>
    </dgm:pt>
    <dgm:pt modelId="{FAEC4548-A653-47D4-B237-5980B06D9574}" type="pres">
      <dgm:prSet presAssocID="{6E2377EB-9186-40D1-91E5-FE7E5EE64EEB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42282314-6707-4211-BADD-4DFEE7AE4959}" type="presOf" srcId="{76AEABC4-792A-4CB3-A4EC-17657733AA59}" destId="{1A3436D9-9C8C-4DFA-8490-8649C65E866F}" srcOrd="0" destOrd="0" presId="urn:microsoft.com/office/officeart/2018/2/layout/IconCircleList"/>
    <dgm:cxn modelId="{83C5A51E-C2CB-4F98-881C-7102BFCAF271}" type="presOf" srcId="{D633B93F-ED44-43BC-AFB2-89D97B7AD338}" destId="{341E7467-FF16-466A-B485-3A15C8FF7029}" srcOrd="0" destOrd="0" presId="urn:microsoft.com/office/officeart/2018/2/layout/IconCircleList"/>
    <dgm:cxn modelId="{CBCAA121-66BD-4C05-BC14-4DC88C46AD27}" type="presOf" srcId="{6E2377EB-9186-40D1-91E5-FE7E5EE64EEB}" destId="{FAEC4548-A653-47D4-B237-5980B06D9574}" srcOrd="0" destOrd="0" presId="urn:microsoft.com/office/officeart/2018/2/layout/IconCircleList"/>
    <dgm:cxn modelId="{4D036027-C94A-4A71-8E06-14B98ECBD460}" srcId="{3A5FA1D7-9ADC-4292-A8D4-6D8D61061E42}" destId="{523A5009-01EB-462E-913C-2666A1E561F0}" srcOrd="0" destOrd="0" parTransId="{85B409B2-2D30-4A59-8664-6B032302F22C}" sibTransId="{1A379661-9BC6-438A-BBD3-C100DE2FC185}"/>
    <dgm:cxn modelId="{C24B2928-6759-4262-AA1C-411618A51A65}" type="presOf" srcId="{9DFF66BB-F0E0-4FE8-932A-EB4C927E51B4}" destId="{1CCC2BEC-AE6B-4CBA-B82F-310C0870DCD0}" srcOrd="0" destOrd="0" presId="urn:microsoft.com/office/officeart/2018/2/layout/IconCircleList"/>
    <dgm:cxn modelId="{F3EB0530-B0A4-4D2D-A807-1000CD2F2264}" type="presOf" srcId="{B27AF0F0-F6C1-466A-B82A-3227F2620639}" destId="{DC7CAD98-D384-441E-A835-71CA66103A20}" srcOrd="0" destOrd="0" presId="urn:microsoft.com/office/officeart/2018/2/layout/IconCircleList"/>
    <dgm:cxn modelId="{CBC6F33F-EA5E-4177-BAA5-7FD844C0D159}" type="presOf" srcId="{1AFFB7AC-3F3D-42E5-B798-049C9A1F92FC}" destId="{1EDE2373-6341-4643-AC62-0DDAED5B7830}" srcOrd="0" destOrd="0" presId="urn:microsoft.com/office/officeart/2018/2/layout/IconCircleList"/>
    <dgm:cxn modelId="{977A5A43-64A3-4C60-9BC2-E3F8CBC32E95}" type="presOf" srcId="{0951CFB1-6D87-4AE1-BBD5-73FEB68BCEE3}" destId="{D185CA94-D6EB-416D-8B1E-C1077EBDFC46}" srcOrd="0" destOrd="0" presId="urn:microsoft.com/office/officeart/2018/2/layout/IconCircleList"/>
    <dgm:cxn modelId="{B124576B-1018-4DFB-A8A5-82D4237CA95F}" srcId="{3A5FA1D7-9ADC-4292-A8D4-6D8D61061E42}" destId="{9DFF66BB-F0E0-4FE8-932A-EB4C927E51B4}" srcOrd="1" destOrd="0" parTransId="{073BF43A-B564-4F47-B7DF-B27A59B70170}" sibTransId="{B7BB92EF-4779-487F-8FE6-0FC839573F2F}"/>
    <dgm:cxn modelId="{82FF614F-F88E-4CBC-84B2-9355BF1249F0}" srcId="{3A5FA1D7-9ADC-4292-A8D4-6D8D61061E42}" destId="{6E2377EB-9186-40D1-91E5-FE7E5EE64EEB}" srcOrd="7" destOrd="0" parTransId="{4D9D38F5-D8C0-4704-9DC2-F55683D70401}" sibTransId="{F37370A2-29BD-4CD0-AE0C-5B3D6292B1BF}"/>
    <dgm:cxn modelId="{F6561E7C-5B44-4594-A0F9-C5F98DD980F2}" type="presOf" srcId="{E9756A29-B8CC-45A4-9F4C-3707EF07FDF1}" destId="{84CEB791-16E4-4B35-99D0-3B3BC2E61736}" srcOrd="0" destOrd="0" presId="urn:microsoft.com/office/officeart/2018/2/layout/IconCircleList"/>
    <dgm:cxn modelId="{ED943F7E-4194-405D-A603-6AB6A30E956E}" type="presOf" srcId="{E6F25401-2457-49D7-972B-A9A691F0A6AE}" destId="{45BA18CE-92C7-4B23-8731-6BF2F2676EB1}" srcOrd="0" destOrd="0" presId="urn:microsoft.com/office/officeart/2018/2/layout/IconCircleList"/>
    <dgm:cxn modelId="{7265E881-FBC5-480F-995B-B5083A140672}" type="presOf" srcId="{13978B52-CF76-446B-92C2-21A8F0A513DE}" destId="{5368AE41-EA5B-44B5-B5E3-7F214E76A19C}" srcOrd="0" destOrd="0" presId="urn:microsoft.com/office/officeart/2018/2/layout/IconCircleList"/>
    <dgm:cxn modelId="{8FEA6592-9205-4A9E-B877-C7A6984379C0}" srcId="{3A5FA1D7-9ADC-4292-A8D4-6D8D61061E42}" destId="{D633B93F-ED44-43BC-AFB2-89D97B7AD338}" srcOrd="3" destOrd="0" parTransId="{E4B02639-BDB8-478C-952D-2C28ED81B9F1}" sibTransId="{1AFFB7AC-3F3D-42E5-B798-049C9A1F92FC}"/>
    <dgm:cxn modelId="{B65E0F9A-C3A7-4FC4-AE25-AF9BBA35047C}" type="presOf" srcId="{1A379661-9BC6-438A-BBD3-C100DE2FC185}" destId="{554ADD5C-2F46-46CB-A91D-E740813CFBC3}" srcOrd="0" destOrd="0" presId="urn:microsoft.com/office/officeart/2018/2/layout/IconCircleList"/>
    <dgm:cxn modelId="{F2FE39AE-80ED-4B66-9384-E9292C95C863}" type="presOf" srcId="{24CEAECB-D24E-4FE5-A61A-6112BDA227DA}" destId="{49CD0A6E-3E3B-4BEF-84C8-BBFF70E29562}" srcOrd="0" destOrd="0" presId="urn:microsoft.com/office/officeart/2018/2/layout/IconCircleList"/>
    <dgm:cxn modelId="{16307CBE-C225-4B62-9034-3A214DA05F06}" srcId="{3A5FA1D7-9ADC-4292-A8D4-6D8D61061E42}" destId="{76AEABC4-792A-4CB3-A4EC-17657733AA59}" srcOrd="4" destOrd="0" parTransId="{6A3AA8EF-37C2-4419-B968-0E6E15DBDF05}" sibTransId="{13978B52-CF76-446B-92C2-21A8F0A513DE}"/>
    <dgm:cxn modelId="{1321AFD9-C199-4CEF-8C1F-47944BEF5540}" type="presOf" srcId="{3A5FA1D7-9ADC-4292-A8D4-6D8D61061E42}" destId="{2817B7B7-7321-4EB6-9657-3D292C508A98}" srcOrd="0" destOrd="0" presId="urn:microsoft.com/office/officeart/2018/2/layout/IconCircleList"/>
    <dgm:cxn modelId="{D2E1F8DF-E4CB-463F-98A5-94366749F960}" srcId="{3A5FA1D7-9ADC-4292-A8D4-6D8D61061E42}" destId="{B27AF0F0-F6C1-466A-B82A-3227F2620639}" srcOrd="5" destOrd="0" parTransId="{9E65D638-5740-49CB-8CC4-0DF633696A45}" sibTransId="{24CEAECB-D24E-4FE5-A61A-6112BDA227DA}"/>
    <dgm:cxn modelId="{F8E1D2E3-2C6F-4657-AB8B-9417851FADAC}" srcId="{3A5FA1D7-9ADC-4292-A8D4-6D8D61061E42}" destId="{E9756A29-B8CC-45A4-9F4C-3707EF07FDF1}" srcOrd="6" destOrd="0" parTransId="{23B0C57F-4188-40AE-93E3-F6A4843F084F}" sibTransId="{5327CBA1-0998-4F19-9BAD-2E5BD57C31E4}"/>
    <dgm:cxn modelId="{C38A44ED-149F-4208-B4F8-C4A38BD2DB80}" type="presOf" srcId="{5327CBA1-0998-4F19-9BAD-2E5BD57C31E4}" destId="{478CD37F-C879-42F2-A3A4-B1918382EB5D}" srcOrd="0" destOrd="0" presId="urn:microsoft.com/office/officeart/2018/2/layout/IconCircleList"/>
    <dgm:cxn modelId="{A6F593F0-17CB-4BDC-B7B7-DBB6FB717DAC}" type="presOf" srcId="{B7BB92EF-4779-487F-8FE6-0FC839573F2F}" destId="{501B6E82-C65B-46D8-8470-DE52B506D890}" srcOrd="0" destOrd="0" presId="urn:microsoft.com/office/officeart/2018/2/layout/IconCircleList"/>
    <dgm:cxn modelId="{A76F9AF0-5054-420D-A981-DE572A8F2E09}" srcId="{3A5FA1D7-9ADC-4292-A8D4-6D8D61061E42}" destId="{E6F25401-2457-49D7-972B-A9A691F0A6AE}" srcOrd="2" destOrd="0" parTransId="{2862940B-521E-4461-89BC-C26710F20D9D}" sibTransId="{0951CFB1-6D87-4AE1-BBD5-73FEB68BCEE3}"/>
    <dgm:cxn modelId="{B5D20CF2-6D68-4D83-963E-EC5964BBA653}" type="presOf" srcId="{523A5009-01EB-462E-913C-2666A1E561F0}" destId="{D4187F7B-F71E-47E4-91C4-1A6AC96A6479}" srcOrd="0" destOrd="0" presId="urn:microsoft.com/office/officeart/2018/2/layout/IconCircleList"/>
    <dgm:cxn modelId="{4FF4CC3E-703E-4341-B38F-27FE0C36047F}" type="presParOf" srcId="{2817B7B7-7321-4EB6-9657-3D292C508A98}" destId="{18579CAD-67E3-4BEB-A0F5-A171F3BC9111}" srcOrd="0" destOrd="0" presId="urn:microsoft.com/office/officeart/2018/2/layout/IconCircleList"/>
    <dgm:cxn modelId="{6F700A1B-260B-4312-8D61-6A217071292D}" type="presParOf" srcId="{18579CAD-67E3-4BEB-A0F5-A171F3BC9111}" destId="{95BFBA50-ABB6-4AEB-A2A0-015DB1998BF8}" srcOrd="0" destOrd="0" presId="urn:microsoft.com/office/officeart/2018/2/layout/IconCircleList"/>
    <dgm:cxn modelId="{8D0BA4C8-516A-4CDD-9726-27164895E854}" type="presParOf" srcId="{95BFBA50-ABB6-4AEB-A2A0-015DB1998BF8}" destId="{D0571D4E-144E-4288-A15E-D2FEA4D8CBFA}" srcOrd="0" destOrd="0" presId="urn:microsoft.com/office/officeart/2018/2/layout/IconCircleList"/>
    <dgm:cxn modelId="{E8150061-7FBC-4ECE-B4C2-62A3EBBF1B61}" type="presParOf" srcId="{95BFBA50-ABB6-4AEB-A2A0-015DB1998BF8}" destId="{A5213377-6614-4B4D-A0AE-33C971E6599D}" srcOrd="1" destOrd="0" presId="urn:microsoft.com/office/officeart/2018/2/layout/IconCircleList"/>
    <dgm:cxn modelId="{403215DC-671B-45DA-A175-5DE7B64696B1}" type="presParOf" srcId="{95BFBA50-ABB6-4AEB-A2A0-015DB1998BF8}" destId="{6D3CEDE3-C6E0-4B21-BFB0-DDD194287A2F}" srcOrd="2" destOrd="0" presId="urn:microsoft.com/office/officeart/2018/2/layout/IconCircleList"/>
    <dgm:cxn modelId="{540AB775-8703-4F44-A573-66DB9496D563}" type="presParOf" srcId="{95BFBA50-ABB6-4AEB-A2A0-015DB1998BF8}" destId="{D4187F7B-F71E-47E4-91C4-1A6AC96A6479}" srcOrd="3" destOrd="0" presId="urn:microsoft.com/office/officeart/2018/2/layout/IconCircleList"/>
    <dgm:cxn modelId="{6E122DBF-9FBB-4552-93B6-7B6532FAAAB4}" type="presParOf" srcId="{18579CAD-67E3-4BEB-A0F5-A171F3BC9111}" destId="{554ADD5C-2F46-46CB-A91D-E740813CFBC3}" srcOrd="1" destOrd="0" presId="urn:microsoft.com/office/officeart/2018/2/layout/IconCircleList"/>
    <dgm:cxn modelId="{2E2BF100-5617-4263-993D-AE64104343B8}" type="presParOf" srcId="{18579CAD-67E3-4BEB-A0F5-A171F3BC9111}" destId="{B6390A49-AC0F-4A01-A525-6B5F7843DD4C}" srcOrd="2" destOrd="0" presId="urn:microsoft.com/office/officeart/2018/2/layout/IconCircleList"/>
    <dgm:cxn modelId="{C6F447EE-3644-4B0D-A4C5-D0AB135744CF}" type="presParOf" srcId="{B6390A49-AC0F-4A01-A525-6B5F7843DD4C}" destId="{C3C4DDD0-EFE7-4627-9249-309371B2C31F}" srcOrd="0" destOrd="0" presId="urn:microsoft.com/office/officeart/2018/2/layout/IconCircleList"/>
    <dgm:cxn modelId="{F86378EB-1A97-44C3-ACC3-1EB7AF508773}" type="presParOf" srcId="{B6390A49-AC0F-4A01-A525-6B5F7843DD4C}" destId="{16DDFA2B-CBB2-4647-9548-B55F6FFAE74E}" srcOrd="1" destOrd="0" presId="urn:microsoft.com/office/officeart/2018/2/layout/IconCircleList"/>
    <dgm:cxn modelId="{8E696F12-6B4C-4AEB-A4D4-5147D6D689DC}" type="presParOf" srcId="{B6390A49-AC0F-4A01-A525-6B5F7843DD4C}" destId="{07B39C96-C660-45B9-910F-081CF5C2F78E}" srcOrd="2" destOrd="0" presId="urn:microsoft.com/office/officeart/2018/2/layout/IconCircleList"/>
    <dgm:cxn modelId="{25DF81E8-8F12-4022-98E5-5B73C1961862}" type="presParOf" srcId="{B6390A49-AC0F-4A01-A525-6B5F7843DD4C}" destId="{1CCC2BEC-AE6B-4CBA-B82F-310C0870DCD0}" srcOrd="3" destOrd="0" presId="urn:microsoft.com/office/officeart/2018/2/layout/IconCircleList"/>
    <dgm:cxn modelId="{8977C59F-3759-447E-9263-00CC339D4667}" type="presParOf" srcId="{18579CAD-67E3-4BEB-A0F5-A171F3BC9111}" destId="{501B6E82-C65B-46D8-8470-DE52B506D890}" srcOrd="3" destOrd="0" presId="urn:microsoft.com/office/officeart/2018/2/layout/IconCircleList"/>
    <dgm:cxn modelId="{99627B65-1761-45D1-982C-EF35787EF07D}" type="presParOf" srcId="{18579CAD-67E3-4BEB-A0F5-A171F3BC9111}" destId="{320FE50C-AED9-4995-9404-483106BECEF7}" srcOrd="4" destOrd="0" presId="urn:microsoft.com/office/officeart/2018/2/layout/IconCircleList"/>
    <dgm:cxn modelId="{98374071-DDFB-4026-88BC-5B9E61F89E8F}" type="presParOf" srcId="{320FE50C-AED9-4995-9404-483106BECEF7}" destId="{E8B71B47-6F90-4D26-998D-525408F97DC1}" srcOrd="0" destOrd="0" presId="urn:microsoft.com/office/officeart/2018/2/layout/IconCircleList"/>
    <dgm:cxn modelId="{82ABD29A-8D63-4B3E-A6B7-C9E0783EE4AF}" type="presParOf" srcId="{320FE50C-AED9-4995-9404-483106BECEF7}" destId="{79D7136A-5EBE-40A7-A86C-4160C31C132A}" srcOrd="1" destOrd="0" presId="urn:microsoft.com/office/officeart/2018/2/layout/IconCircleList"/>
    <dgm:cxn modelId="{23FF7A53-54B8-412D-BCF1-B885A44BAD99}" type="presParOf" srcId="{320FE50C-AED9-4995-9404-483106BECEF7}" destId="{EBDAFA6A-FE01-46C7-8BFB-E392D81EFA15}" srcOrd="2" destOrd="0" presId="urn:microsoft.com/office/officeart/2018/2/layout/IconCircleList"/>
    <dgm:cxn modelId="{E6764CF2-D666-442E-9C1E-ADF6BFF944A8}" type="presParOf" srcId="{320FE50C-AED9-4995-9404-483106BECEF7}" destId="{45BA18CE-92C7-4B23-8731-6BF2F2676EB1}" srcOrd="3" destOrd="0" presId="urn:microsoft.com/office/officeart/2018/2/layout/IconCircleList"/>
    <dgm:cxn modelId="{FEAD80B8-2769-4EA0-BE8C-3D1CC70E95FB}" type="presParOf" srcId="{18579CAD-67E3-4BEB-A0F5-A171F3BC9111}" destId="{D185CA94-D6EB-416D-8B1E-C1077EBDFC46}" srcOrd="5" destOrd="0" presId="urn:microsoft.com/office/officeart/2018/2/layout/IconCircleList"/>
    <dgm:cxn modelId="{AC16EE3F-624F-4755-A396-17FEF15677CC}" type="presParOf" srcId="{18579CAD-67E3-4BEB-A0F5-A171F3BC9111}" destId="{5C28B970-4432-4921-94DA-812E06D1561C}" srcOrd="6" destOrd="0" presId="urn:microsoft.com/office/officeart/2018/2/layout/IconCircleList"/>
    <dgm:cxn modelId="{FEE74184-7D7C-4CB4-94CA-DC0C97DA7DA4}" type="presParOf" srcId="{5C28B970-4432-4921-94DA-812E06D1561C}" destId="{5A5ED398-6B3F-420C-8014-63D96E2D77EA}" srcOrd="0" destOrd="0" presId="urn:microsoft.com/office/officeart/2018/2/layout/IconCircleList"/>
    <dgm:cxn modelId="{9DA27AC2-D7F1-459B-BB53-D8319A496DBB}" type="presParOf" srcId="{5C28B970-4432-4921-94DA-812E06D1561C}" destId="{D0430B40-28E1-44FA-841E-AB82F4AE0C94}" srcOrd="1" destOrd="0" presId="urn:microsoft.com/office/officeart/2018/2/layout/IconCircleList"/>
    <dgm:cxn modelId="{E40956D2-8459-4819-9578-1F6E31AD5F85}" type="presParOf" srcId="{5C28B970-4432-4921-94DA-812E06D1561C}" destId="{E6708C12-44A1-44AD-9631-1B88BF3CCC87}" srcOrd="2" destOrd="0" presId="urn:microsoft.com/office/officeart/2018/2/layout/IconCircleList"/>
    <dgm:cxn modelId="{37941E76-1C0C-4DEE-BAF1-011045158503}" type="presParOf" srcId="{5C28B970-4432-4921-94DA-812E06D1561C}" destId="{341E7467-FF16-466A-B485-3A15C8FF7029}" srcOrd="3" destOrd="0" presId="urn:microsoft.com/office/officeart/2018/2/layout/IconCircleList"/>
    <dgm:cxn modelId="{2711C242-4126-4CB5-958D-0336188922F2}" type="presParOf" srcId="{18579CAD-67E3-4BEB-A0F5-A171F3BC9111}" destId="{1EDE2373-6341-4643-AC62-0DDAED5B7830}" srcOrd="7" destOrd="0" presId="urn:microsoft.com/office/officeart/2018/2/layout/IconCircleList"/>
    <dgm:cxn modelId="{7E42E566-636A-4FB4-B500-5592DAB8DF0B}" type="presParOf" srcId="{18579CAD-67E3-4BEB-A0F5-A171F3BC9111}" destId="{5757F080-0319-40FE-A6A0-8B71EB4FD449}" srcOrd="8" destOrd="0" presId="urn:microsoft.com/office/officeart/2018/2/layout/IconCircleList"/>
    <dgm:cxn modelId="{288FFDB8-3F68-4684-8998-C8B9A7DA85AB}" type="presParOf" srcId="{5757F080-0319-40FE-A6A0-8B71EB4FD449}" destId="{239E1FA3-E678-444B-A972-9ADEABF602D6}" srcOrd="0" destOrd="0" presId="urn:microsoft.com/office/officeart/2018/2/layout/IconCircleList"/>
    <dgm:cxn modelId="{A97C1621-870B-4EF0-93F6-CA4CAFFEBA94}" type="presParOf" srcId="{5757F080-0319-40FE-A6A0-8B71EB4FD449}" destId="{FF9F6153-023A-4A11-83DD-DB351424C026}" srcOrd="1" destOrd="0" presId="urn:microsoft.com/office/officeart/2018/2/layout/IconCircleList"/>
    <dgm:cxn modelId="{5E39F81C-E32C-4A36-8645-0CB7B1D4053C}" type="presParOf" srcId="{5757F080-0319-40FE-A6A0-8B71EB4FD449}" destId="{B48B51F6-5169-4C6B-BA56-C6A2102AED32}" srcOrd="2" destOrd="0" presId="urn:microsoft.com/office/officeart/2018/2/layout/IconCircleList"/>
    <dgm:cxn modelId="{275208D8-3221-44FC-8605-C2292927DB72}" type="presParOf" srcId="{5757F080-0319-40FE-A6A0-8B71EB4FD449}" destId="{1A3436D9-9C8C-4DFA-8490-8649C65E866F}" srcOrd="3" destOrd="0" presId="urn:microsoft.com/office/officeart/2018/2/layout/IconCircleList"/>
    <dgm:cxn modelId="{941F6E6A-21D5-4E37-B4BC-B7FE9E3A9AAD}" type="presParOf" srcId="{18579CAD-67E3-4BEB-A0F5-A171F3BC9111}" destId="{5368AE41-EA5B-44B5-B5E3-7F214E76A19C}" srcOrd="9" destOrd="0" presId="urn:microsoft.com/office/officeart/2018/2/layout/IconCircleList"/>
    <dgm:cxn modelId="{0DD47194-E5C8-4D20-9280-125157A0B3BB}" type="presParOf" srcId="{18579CAD-67E3-4BEB-A0F5-A171F3BC9111}" destId="{70E57212-2C3D-4B5F-B5BB-87070871B02C}" srcOrd="10" destOrd="0" presId="urn:microsoft.com/office/officeart/2018/2/layout/IconCircleList"/>
    <dgm:cxn modelId="{DD6043B3-8011-4780-AD2A-40AAECE61571}" type="presParOf" srcId="{70E57212-2C3D-4B5F-B5BB-87070871B02C}" destId="{DBDBD781-2DAE-4735-A4F5-643FAD6736D6}" srcOrd="0" destOrd="0" presId="urn:microsoft.com/office/officeart/2018/2/layout/IconCircleList"/>
    <dgm:cxn modelId="{0112F7E2-CDA0-4E82-8E68-BDF1B955E0C1}" type="presParOf" srcId="{70E57212-2C3D-4B5F-B5BB-87070871B02C}" destId="{86EDC828-0055-44BD-BC1F-3294AFBDF110}" srcOrd="1" destOrd="0" presId="urn:microsoft.com/office/officeart/2018/2/layout/IconCircleList"/>
    <dgm:cxn modelId="{04C6BBF1-74C0-401F-BBAA-17E0149A38D1}" type="presParOf" srcId="{70E57212-2C3D-4B5F-B5BB-87070871B02C}" destId="{C11265B8-0B1C-409D-A2A8-D8662E0C97CC}" srcOrd="2" destOrd="0" presId="urn:microsoft.com/office/officeart/2018/2/layout/IconCircleList"/>
    <dgm:cxn modelId="{F7A59044-97A7-4971-9F0F-09D6844BBB87}" type="presParOf" srcId="{70E57212-2C3D-4B5F-B5BB-87070871B02C}" destId="{DC7CAD98-D384-441E-A835-71CA66103A20}" srcOrd="3" destOrd="0" presId="urn:microsoft.com/office/officeart/2018/2/layout/IconCircleList"/>
    <dgm:cxn modelId="{E5458F13-9EA2-468E-9656-A15DB7660C74}" type="presParOf" srcId="{18579CAD-67E3-4BEB-A0F5-A171F3BC9111}" destId="{49CD0A6E-3E3B-4BEF-84C8-BBFF70E29562}" srcOrd="11" destOrd="0" presId="urn:microsoft.com/office/officeart/2018/2/layout/IconCircleList"/>
    <dgm:cxn modelId="{817E27AA-4919-4259-A9BB-15411E38C594}" type="presParOf" srcId="{18579CAD-67E3-4BEB-A0F5-A171F3BC9111}" destId="{DA3607E3-0C95-49BE-96C3-B1E6E242F456}" srcOrd="12" destOrd="0" presId="urn:microsoft.com/office/officeart/2018/2/layout/IconCircleList"/>
    <dgm:cxn modelId="{B42ABE69-FDCA-4684-B2C5-976826E678B1}" type="presParOf" srcId="{DA3607E3-0C95-49BE-96C3-B1E6E242F456}" destId="{7BDE5BC5-D23C-4AA5-9C02-A468974CF914}" srcOrd="0" destOrd="0" presId="urn:microsoft.com/office/officeart/2018/2/layout/IconCircleList"/>
    <dgm:cxn modelId="{A4248D95-5CB8-48DD-887D-1C83D9706219}" type="presParOf" srcId="{DA3607E3-0C95-49BE-96C3-B1E6E242F456}" destId="{F05D8C97-FA75-4006-A9EB-20817AA479D2}" srcOrd="1" destOrd="0" presId="urn:microsoft.com/office/officeart/2018/2/layout/IconCircleList"/>
    <dgm:cxn modelId="{61BAB9E2-E019-46BF-8547-E1B393DF91AB}" type="presParOf" srcId="{DA3607E3-0C95-49BE-96C3-B1E6E242F456}" destId="{5BA58C18-C678-4F9A-A91F-0E0C983B5F95}" srcOrd="2" destOrd="0" presId="urn:microsoft.com/office/officeart/2018/2/layout/IconCircleList"/>
    <dgm:cxn modelId="{A626E5F3-BD8D-4878-88C3-97919383BBDA}" type="presParOf" srcId="{DA3607E3-0C95-49BE-96C3-B1E6E242F456}" destId="{84CEB791-16E4-4B35-99D0-3B3BC2E61736}" srcOrd="3" destOrd="0" presId="urn:microsoft.com/office/officeart/2018/2/layout/IconCircleList"/>
    <dgm:cxn modelId="{F974FDDF-57E6-4B39-94BF-B3B8F339AFDC}" type="presParOf" srcId="{18579CAD-67E3-4BEB-A0F5-A171F3BC9111}" destId="{478CD37F-C879-42F2-A3A4-B1918382EB5D}" srcOrd="13" destOrd="0" presId="urn:microsoft.com/office/officeart/2018/2/layout/IconCircleList"/>
    <dgm:cxn modelId="{AA02EA1A-1FE3-4F41-B0A2-73031DF77F9D}" type="presParOf" srcId="{18579CAD-67E3-4BEB-A0F5-A171F3BC9111}" destId="{76E58C6B-E821-4F51-B38F-99B2D56B32BD}" srcOrd="14" destOrd="0" presId="urn:microsoft.com/office/officeart/2018/2/layout/IconCircleList"/>
    <dgm:cxn modelId="{FD30C3DA-8A60-4678-93BC-4D342C52E9A4}" type="presParOf" srcId="{76E58C6B-E821-4F51-B38F-99B2D56B32BD}" destId="{7FF86269-5CBA-4915-B1E4-1DDBE0C1B752}" srcOrd="0" destOrd="0" presId="urn:microsoft.com/office/officeart/2018/2/layout/IconCircleList"/>
    <dgm:cxn modelId="{54323CE0-EE39-406C-9687-C1AA214EF0C8}" type="presParOf" srcId="{76E58C6B-E821-4F51-B38F-99B2D56B32BD}" destId="{1578F063-85BE-46A6-890A-0F4F45A73DF5}" srcOrd="1" destOrd="0" presId="urn:microsoft.com/office/officeart/2018/2/layout/IconCircleList"/>
    <dgm:cxn modelId="{C9D4DED6-B751-4AF3-97E6-28F4C896219F}" type="presParOf" srcId="{76E58C6B-E821-4F51-B38F-99B2D56B32BD}" destId="{CD987063-FC3F-4574-83FA-14A9604E4903}" srcOrd="2" destOrd="0" presId="urn:microsoft.com/office/officeart/2018/2/layout/IconCircleList"/>
    <dgm:cxn modelId="{0ACDE0BB-90E3-4E6E-9498-5005BD43DABE}" type="presParOf" srcId="{76E58C6B-E821-4F51-B38F-99B2D56B32BD}" destId="{FAEC4548-A653-47D4-B237-5980B06D957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71D4E-144E-4288-A15E-D2FEA4D8CBFA}">
      <dsp:nvSpPr>
        <dsp:cNvPr id="0" name=""/>
        <dsp:cNvSpPr/>
      </dsp:nvSpPr>
      <dsp:spPr>
        <a:xfrm>
          <a:off x="111337" y="109514"/>
          <a:ext cx="653845" cy="6538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13377-6614-4B4D-A0AE-33C971E6599D}">
      <dsp:nvSpPr>
        <dsp:cNvPr id="0" name=""/>
        <dsp:cNvSpPr/>
      </dsp:nvSpPr>
      <dsp:spPr>
        <a:xfrm>
          <a:off x="248645" y="246821"/>
          <a:ext cx="379230" cy="3792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87F7B-F71E-47E4-91C4-1A6AC96A6479}">
      <dsp:nvSpPr>
        <dsp:cNvPr id="0" name=""/>
        <dsp:cNvSpPr/>
      </dsp:nvSpPr>
      <dsp:spPr>
        <a:xfrm>
          <a:off x="905293" y="109514"/>
          <a:ext cx="1541208" cy="65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Safety Relief Valves</a:t>
          </a:r>
          <a:endParaRPr lang="en-US" sz="1400" kern="1200"/>
        </a:p>
      </dsp:txBody>
      <dsp:txXfrm>
        <a:off x="905293" y="109514"/>
        <a:ext cx="1541208" cy="653845"/>
      </dsp:txXfrm>
    </dsp:sp>
    <dsp:sp modelId="{C3C4DDD0-EFE7-4627-9249-309371B2C31F}">
      <dsp:nvSpPr>
        <dsp:cNvPr id="0" name=""/>
        <dsp:cNvSpPr/>
      </dsp:nvSpPr>
      <dsp:spPr>
        <a:xfrm>
          <a:off x="2715045" y="109514"/>
          <a:ext cx="653845" cy="6538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DFA2B-CBB2-4647-9548-B55F6FFAE74E}">
      <dsp:nvSpPr>
        <dsp:cNvPr id="0" name=""/>
        <dsp:cNvSpPr/>
      </dsp:nvSpPr>
      <dsp:spPr>
        <a:xfrm>
          <a:off x="2852353" y="246821"/>
          <a:ext cx="379230" cy="3792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C2BEC-AE6B-4CBA-B82F-310C0870DCD0}">
      <dsp:nvSpPr>
        <dsp:cNvPr id="0" name=""/>
        <dsp:cNvSpPr/>
      </dsp:nvSpPr>
      <dsp:spPr>
        <a:xfrm>
          <a:off x="3509001" y="109514"/>
          <a:ext cx="1541208" cy="65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Flame Arrestors</a:t>
          </a:r>
          <a:endParaRPr lang="en-US" sz="1400" kern="1200"/>
        </a:p>
      </dsp:txBody>
      <dsp:txXfrm>
        <a:off x="3509001" y="109514"/>
        <a:ext cx="1541208" cy="653845"/>
      </dsp:txXfrm>
    </dsp:sp>
    <dsp:sp modelId="{E8B71B47-6F90-4D26-998D-525408F97DC1}">
      <dsp:nvSpPr>
        <dsp:cNvPr id="0" name=""/>
        <dsp:cNvSpPr/>
      </dsp:nvSpPr>
      <dsp:spPr>
        <a:xfrm>
          <a:off x="5318754" y="109514"/>
          <a:ext cx="653845" cy="6538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7136A-5EBE-40A7-A86C-4160C31C132A}">
      <dsp:nvSpPr>
        <dsp:cNvPr id="0" name=""/>
        <dsp:cNvSpPr/>
      </dsp:nvSpPr>
      <dsp:spPr>
        <a:xfrm>
          <a:off x="5456061" y="246821"/>
          <a:ext cx="379230" cy="3792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A18CE-92C7-4B23-8731-6BF2F2676EB1}">
      <dsp:nvSpPr>
        <dsp:cNvPr id="0" name=""/>
        <dsp:cNvSpPr/>
      </dsp:nvSpPr>
      <dsp:spPr>
        <a:xfrm>
          <a:off x="6112709" y="109514"/>
          <a:ext cx="1541208" cy="65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Breather Valves</a:t>
          </a:r>
          <a:endParaRPr lang="en-US" sz="1400" kern="1200"/>
        </a:p>
      </dsp:txBody>
      <dsp:txXfrm>
        <a:off x="6112709" y="109514"/>
        <a:ext cx="1541208" cy="653845"/>
      </dsp:txXfrm>
    </dsp:sp>
    <dsp:sp modelId="{5A5ED398-6B3F-420C-8014-63D96E2D77EA}">
      <dsp:nvSpPr>
        <dsp:cNvPr id="0" name=""/>
        <dsp:cNvSpPr/>
      </dsp:nvSpPr>
      <dsp:spPr>
        <a:xfrm>
          <a:off x="111337" y="1325021"/>
          <a:ext cx="653845" cy="6538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30B40-28E1-44FA-841E-AB82F4AE0C94}">
      <dsp:nvSpPr>
        <dsp:cNvPr id="0" name=""/>
        <dsp:cNvSpPr/>
      </dsp:nvSpPr>
      <dsp:spPr>
        <a:xfrm>
          <a:off x="248645" y="1462328"/>
          <a:ext cx="379230" cy="3792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E7467-FF16-466A-B485-3A15C8FF7029}">
      <dsp:nvSpPr>
        <dsp:cNvPr id="0" name=""/>
        <dsp:cNvSpPr/>
      </dsp:nvSpPr>
      <dsp:spPr>
        <a:xfrm>
          <a:off x="905293" y="1325021"/>
          <a:ext cx="1541208" cy="65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Explosion Protection Systems</a:t>
          </a:r>
          <a:endParaRPr lang="en-US" sz="1400" kern="1200"/>
        </a:p>
      </dsp:txBody>
      <dsp:txXfrm>
        <a:off x="905293" y="1325021"/>
        <a:ext cx="1541208" cy="653845"/>
      </dsp:txXfrm>
    </dsp:sp>
    <dsp:sp modelId="{239E1FA3-E678-444B-A972-9ADEABF602D6}">
      <dsp:nvSpPr>
        <dsp:cNvPr id="0" name=""/>
        <dsp:cNvSpPr/>
      </dsp:nvSpPr>
      <dsp:spPr>
        <a:xfrm>
          <a:off x="2715045" y="1325021"/>
          <a:ext cx="653845" cy="6538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F6153-023A-4A11-83DD-DB351424C026}">
      <dsp:nvSpPr>
        <dsp:cNvPr id="0" name=""/>
        <dsp:cNvSpPr/>
      </dsp:nvSpPr>
      <dsp:spPr>
        <a:xfrm>
          <a:off x="2852353" y="1462328"/>
          <a:ext cx="379230" cy="3792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436D9-9C8C-4DFA-8490-8649C65E866F}">
      <dsp:nvSpPr>
        <dsp:cNvPr id="0" name=""/>
        <dsp:cNvSpPr/>
      </dsp:nvSpPr>
      <dsp:spPr>
        <a:xfrm>
          <a:off x="3509001" y="1325021"/>
          <a:ext cx="1541208" cy="65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Rupture Discs</a:t>
          </a:r>
          <a:endParaRPr lang="en-US" sz="1400" kern="1200"/>
        </a:p>
      </dsp:txBody>
      <dsp:txXfrm>
        <a:off x="3509001" y="1325021"/>
        <a:ext cx="1541208" cy="653845"/>
      </dsp:txXfrm>
    </dsp:sp>
    <dsp:sp modelId="{DBDBD781-2DAE-4735-A4F5-643FAD6736D6}">
      <dsp:nvSpPr>
        <dsp:cNvPr id="0" name=""/>
        <dsp:cNvSpPr/>
      </dsp:nvSpPr>
      <dsp:spPr>
        <a:xfrm>
          <a:off x="5318754" y="1325021"/>
          <a:ext cx="653845" cy="6538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DC828-0055-44BD-BC1F-3294AFBDF110}">
      <dsp:nvSpPr>
        <dsp:cNvPr id="0" name=""/>
        <dsp:cNvSpPr/>
      </dsp:nvSpPr>
      <dsp:spPr>
        <a:xfrm>
          <a:off x="5456061" y="1462328"/>
          <a:ext cx="379230" cy="37923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CAD98-D384-441E-A835-71CA66103A20}">
      <dsp:nvSpPr>
        <dsp:cNvPr id="0" name=""/>
        <dsp:cNvSpPr/>
      </dsp:nvSpPr>
      <dsp:spPr>
        <a:xfrm>
          <a:off x="6112709" y="1325021"/>
          <a:ext cx="1541208" cy="65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Explosion Vents</a:t>
          </a:r>
          <a:endParaRPr lang="en-US" sz="1400" kern="1200"/>
        </a:p>
      </dsp:txBody>
      <dsp:txXfrm>
        <a:off x="6112709" y="1325021"/>
        <a:ext cx="1541208" cy="653845"/>
      </dsp:txXfrm>
    </dsp:sp>
    <dsp:sp modelId="{7BDE5BC5-D23C-4AA5-9C02-A468974CF914}">
      <dsp:nvSpPr>
        <dsp:cNvPr id="0" name=""/>
        <dsp:cNvSpPr/>
      </dsp:nvSpPr>
      <dsp:spPr>
        <a:xfrm>
          <a:off x="111337" y="2540527"/>
          <a:ext cx="653845" cy="6538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D8C97-FA75-4006-A9EB-20817AA479D2}">
      <dsp:nvSpPr>
        <dsp:cNvPr id="0" name=""/>
        <dsp:cNvSpPr/>
      </dsp:nvSpPr>
      <dsp:spPr>
        <a:xfrm>
          <a:off x="248645" y="2677835"/>
          <a:ext cx="379230" cy="37923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EB791-16E4-4B35-99D0-3B3BC2E61736}">
      <dsp:nvSpPr>
        <dsp:cNvPr id="0" name=""/>
        <dsp:cNvSpPr/>
      </dsp:nvSpPr>
      <dsp:spPr>
        <a:xfrm>
          <a:off x="905293" y="2540527"/>
          <a:ext cx="1541208" cy="65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Food Grade Flexible Connection</a:t>
          </a:r>
          <a:endParaRPr lang="en-US" sz="1400" kern="1200"/>
        </a:p>
      </dsp:txBody>
      <dsp:txXfrm>
        <a:off x="905293" y="2540527"/>
        <a:ext cx="1541208" cy="653845"/>
      </dsp:txXfrm>
    </dsp:sp>
    <dsp:sp modelId="{7FF86269-5CBA-4915-B1E4-1DDBE0C1B752}">
      <dsp:nvSpPr>
        <dsp:cNvPr id="0" name=""/>
        <dsp:cNvSpPr/>
      </dsp:nvSpPr>
      <dsp:spPr>
        <a:xfrm>
          <a:off x="2715045" y="2540527"/>
          <a:ext cx="653845" cy="6538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8F063-85BE-46A6-890A-0F4F45A73DF5}">
      <dsp:nvSpPr>
        <dsp:cNvPr id="0" name=""/>
        <dsp:cNvSpPr/>
      </dsp:nvSpPr>
      <dsp:spPr>
        <a:xfrm>
          <a:off x="2852353" y="2677835"/>
          <a:ext cx="379230" cy="37923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C4548-A653-47D4-B237-5980B06D9574}">
      <dsp:nvSpPr>
        <dsp:cNvPr id="0" name=""/>
        <dsp:cNvSpPr/>
      </dsp:nvSpPr>
      <dsp:spPr>
        <a:xfrm>
          <a:off x="3509001" y="2540527"/>
          <a:ext cx="1541208" cy="65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Rotary Valves and Diverters</a:t>
          </a:r>
          <a:endParaRPr lang="en-US" sz="1400" kern="1200"/>
        </a:p>
      </dsp:txBody>
      <dsp:txXfrm>
        <a:off x="3509001" y="2540527"/>
        <a:ext cx="1541208" cy="653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DAC0F-D17F-44C1-AE03-DA0445B312BD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BA39-3731-4ADE-A64C-F8E8515A15B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97879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4DD66-8169-47EB-B775-8DE75006EECD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93853-656F-42EF-BF3B-CD5EF022EEA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51805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94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9798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6649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8608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4620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764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6261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05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9850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1765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20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435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7668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21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65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2898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289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072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331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3340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491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3853-656F-42EF-BF3B-CD5EF022EEAC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484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688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12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123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76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1484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836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985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7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464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597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883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51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640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336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8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12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948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8000"/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6F1D-177C-4EF6-BBE1-3F7F76E6DA49}" type="datetimeFigureOut">
              <a:rPr lang="en-IN" smtClean="0"/>
              <a:pPr/>
              <a:t>05-02-2021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F16B-CF87-4DE3-B8DB-1A4E6BA659A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3291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" Target="slide2.xml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8.jpg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hyperlink" Target="http://www.nutshellengg.in/" TargetMode="External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2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" Target="slide2.xml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431" y="1565753"/>
            <a:ext cx="4034238" cy="2721279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dirty="0">
                <a:ln/>
              </a:rPr>
              <a:t>Nutshell Engineers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5345" y="6309360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We just don’t sell products, we deliver solutions…!</a:t>
            </a:r>
          </a:p>
        </p:txBody>
      </p:sp>
      <p:pic>
        <p:nvPicPr>
          <p:cNvPr id="3" name="Picture 2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6D799616-217D-42C4-83B9-2BC92B3616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r="13970" b="1"/>
          <a:stretch/>
        </p:blipFill>
        <p:spPr>
          <a:xfrm>
            <a:off x="166177" y="1645687"/>
            <a:ext cx="4730643" cy="38454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0B7943B-6A35-4500-AC05-6F569B15E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1" y="21889"/>
            <a:ext cx="1308880" cy="805616"/>
          </a:xfrm>
          <a:prstGeom prst="roundRect">
            <a:avLst>
              <a:gd name="adj" fmla="val 20458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45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20034" y="511959"/>
            <a:ext cx="6876788" cy="6458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3200" b="1" dirty="0">
                <a:solidFill>
                  <a:schemeClr val="bg1"/>
                </a:solidFill>
                <a:latin typeface="Algerian" panose="04020705040A02060702" pitchFamily="8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Flexible connections</a:t>
            </a:r>
            <a:endParaRPr lang="en-IN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IN" sz="3200" dirty="0">
              <a:solidFill>
                <a:srgbClr val="0070C0"/>
              </a:solidFill>
            </a:endParaRPr>
          </a:p>
          <a:p>
            <a:pPr algn="ctr">
              <a:buFontTx/>
              <a:buChar char="-"/>
            </a:pPr>
            <a:endParaRPr lang="en-IN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IN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IN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IN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30676C59-229C-42B9-90E1-0D73FDDD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02" y="6313099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3AFF6-77F5-4DD6-B942-D967824F0188}"/>
              </a:ext>
            </a:extLst>
          </p:cNvPr>
          <p:cNvSpPr txBox="1"/>
          <p:nvPr/>
        </p:nvSpPr>
        <p:spPr>
          <a:xfrm>
            <a:off x="413358" y="1280384"/>
            <a:ext cx="80834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Manufacturer: Filcoflex has over 30 years of experience.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Clean, Safe and Efficient flexible connections for Food, Pharmaceutical, Chemical and Mineral industries.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Major player in the dry substances sector, with products for bulk and powder transport systems.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FDA and ATEX certified.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Specializes in Custom made production.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Anti-static flexible connections.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7DEFA-4B47-4C56-8F66-5AD0C82B1D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9" t="13225" r="26378"/>
          <a:stretch/>
        </p:blipFill>
        <p:spPr>
          <a:xfrm>
            <a:off x="1951976" y="4675894"/>
            <a:ext cx="1359073" cy="17194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32E3A14B-B3C5-4F8F-BCF2-6E8C0CF354AA}"/>
              </a:ext>
            </a:extLst>
          </p:cNvPr>
          <p:cNvSpPr txBox="1">
            <a:spLocks/>
          </p:cNvSpPr>
          <p:nvPr/>
        </p:nvSpPr>
        <p:spPr>
          <a:xfrm>
            <a:off x="4672210" y="3920047"/>
            <a:ext cx="3981188" cy="333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3300" b="1" dirty="0">
                <a:latin typeface="Algerian" panose="04020705040A02060702" pitchFamily="82" charset="0"/>
              </a:rPr>
              <a:t>Jacob Flexible Connection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>
              <a:buFontTx/>
              <a:buChar char="-"/>
            </a:pPr>
            <a:endParaRPr lang="en-IN" sz="2500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C78C21-BAC7-43AD-98DF-0C146EAF2B8C}"/>
              </a:ext>
            </a:extLst>
          </p:cNvPr>
          <p:cNvSpPr txBox="1"/>
          <p:nvPr/>
        </p:nvSpPr>
        <p:spPr>
          <a:xfrm>
            <a:off x="4828786" y="4253361"/>
            <a:ext cx="36680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Can be welded directly to the pipework with the help of Jacob accessories.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Available in different material as per application.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BC4AFD1-A1AE-4F0E-8BD8-8366AC7F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indoor, floor, toilet, bathroom&#10;&#10;Description automatically generated">
            <a:extLst>
              <a:ext uri="{FF2B5EF4-FFF2-40B4-BE49-F238E27FC236}">
                <a16:creationId xmlns:a16="http://schemas.microsoft.com/office/drawing/2014/main" id="{42B1A23D-25F6-40D0-91DD-2F0522077F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1" t="25739" b="25000"/>
          <a:stretch/>
        </p:blipFill>
        <p:spPr>
          <a:xfrm>
            <a:off x="592904" y="3897727"/>
            <a:ext cx="1279741" cy="18505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0FD0F5-5664-4039-A473-3DA6DA9A87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6988" r="29239" b="27331"/>
          <a:stretch/>
        </p:blipFill>
        <p:spPr>
          <a:xfrm>
            <a:off x="3390382" y="3897726"/>
            <a:ext cx="1359073" cy="18505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466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8101" y="1326769"/>
            <a:ext cx="4283900" cy="15872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Ideal for short term process lines and equipment.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Often used in Pharmaceutical and Chemical Plants.</a:t>
            </a:r>
          </a:p>
          <a:p>
            <a:pPr>
              <a:buFontTx/>
              <a:buChar char="-"/>
            </a:pPr>
            <a:endParaRPr lang="en-IN" sz="2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3E71A5EA-9136-4005-9E92-79E9E997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8398"/>
            <a:ext cx="2097347" cy="18224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21" y="1058373"/>
            <a:ext cx="2097347" cy="19413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41CD71-7E76-40B8-8857-0FCE11E6DE33}"/>
              </a:ext>
            </a:extLst>
          </p:cNvPr>
          <p:cNvSpPr txBox="1"/>
          <p:nvPr/>
        </p:nvSpPr>
        <p:spPr>
          <a:xfrm>
            <a:off x="263006" y="957437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2100" b="1" dirty="0">
                <a:latin typeface="Algerian" panose="04020705040A02060702" pitchFamily="82" charset="0"/>
              </a:rPr>
              <a:t>Tri-Clamp</a:t>
            </a:r>
            <a:r>
              <a:rPr lang="en-IN" sz="2100" b="1" dirty="0"/>
              <a:t> </a:t>
            </a:r>
            <a:r>
              <a:rPr lang="en-IN" sz="2100" b="1" dirty="0">
                <a:latin typeface="Algerian" panose="04020705040A02060702" pitchFamily="82" charset="0"/>
              </a:rPr>
              <a:t>Flexible Connection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FFA52-0841-4DA5-9F8F-7DD01060C0A1}"/>
              </a:ext>
            </a:extLst>
          </p:cNvPr>
          <p:cNvSpPr txBox="1"/>
          <p:nvPr/>
        </p:nvSpPr>
        <p:spPr>
          <a:xfrm>
            <a:off x="4321479" y="3629354"/>
            <a:ext cx="44690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100" b="1" dirty="0">
                <a:latin typeface="Algerian" panose="04020705040A02060702" pitchFamily="82" charset="0"/>
              </a:rPr>
              <a:t>Weighing Flexible Connection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3472C968-F7E4-4C1F-BAA8-8BEF7FC8A1E3}"/>
              </a:ext>
            </a:extLst>
          </p:cNvPr>
          <p:cNvSpPr txBox="1">
            <a:spLocks/>
          </p:cNvSpPr>
          <p:nvPr/>
        </p:nvSpPr>
        <p:spPr>
          <a:xfrm>
            <a:off x="4321479" y="4026224"/>
            <a:ext cx="4280389" cy="218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Special design and high quality flexible material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Applications: as a connection for weighing and dosing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Little or no effect on weighing and or dosing processes.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730DBE-8E61-4C6D-A90B-5BE55F24AE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66" y="4145408"/>
            <a:ext cx="1979113" cy="16159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75F94B-2B3C-4164-897F-C10B9F90B0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0" y="4145408"/>
            <a:ext cx="1979113" cy="16159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9DF832D-3D76-48B2-AE56-932BF7F2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6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34004" y="1164395"/>
            <a:ext cx="4296429" cy="212953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Specialise in rubber hoses which can be stored and cut as per required length.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Available up to 3meter continuous length.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Hose clamps available in SS 304 material.</a:t>
            </a:r>
          </a:p>
          <a:p>
            <a:pPr marL="0" indent="0">
              <a:buNone/>
            </a:pPr>
            <a:endParaRPr lang="en-US" sz="2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en-IN" sz="2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4AD039D1-49B8-4B96-8D56-77F6ADFC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44" y="1299468"/>
            <a:ext cx="2146346" cy="16970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" y="1209966"/>
            <a:ext cx="2014396" cy="20839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7B0466-44E2-4BEA-98CF-61BCB6DB2D63}"/>
              </a:ext>
            </a:extLst>
          </p:cNvPr>
          <p:cNvSpPr txBox="1"/>
          <p:nvPr/>
        </p:nvSpPr>
        <p:spPr>
          <a:xfrm>
            <a:off x="4334004" y="766482"/>
            <a:ext cx="45223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100" b="1" dirty="0">
                <a:latin typeface="Algerian" panose="04020705040A02060702" pitchFamily="82" charset="0"/>
              </a:rPr>
              <a:t>Hose on Roll and Hose clamps</a:t>
            </a:r>
            <a:endParaRPr lang="en-IN" sz="2100" b="1" dirty="0">
              <a:latin typeface="Algerian" panose="04020705040A02060702" pitchFamily="8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410518-A84F-4ADA-BF92-AB3E9735B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20" y="3930793"/>
            <a:ext cx="1830430" cy="18920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D45319-E44F-445A-817E-AB154E75AF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89" y="4127560"/>
            <a:ext cx="1817452" cy="16970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F79BB7D2-92D8-4F3E-81C8-949CA1F11013}"/>
              </a:ext>
            </a:extLst>
          </p:cNvPr>
          <p:cNvSpPr txBox="1">
            <a:spLocks/>
          </p:cNvSpPr>
          <p:nvPr/>
        </p:nvSpPr>
        <p:spPr>
          <a:xfrm>
            <a:off x="326640" y="4097416"/>
            <a:ext cx="4245360" cy="192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Specialise for Flange fitted connections, conical bellows.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As per required designs.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A75960-9357-4DE5-A43A-8914F4DE6CA2}"/>
              </a:ext>
            </a:extLst>
          </p:cNvPr>
          <p:cNvSpPr txBox="1"/>
          <p:nvPr/>
        </p:nvSpPr>
        <p:spPr>
          <a:xfrm>
            <a:off x="287650" y="3712062"/>
            <a:ext cx="50484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>
                <a:latin typeface="Algerian" panose="04020705040A02060702" pitchFamily="82" charset="0"/>
              </a:rPr>
              <a:t>Custom made Flexible connection</a:t>
            </a:r>
            <a:endParaRPr lang="en-IN" sz="2100" b="1" dirty="0">
              <a:latin typeface="Algerian" panose="04020705040A02060702" pitchFamily="82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E95E7A0-BA2D-476F-A82C-B85D7538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92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84" y="321252"/>
            <a:ext cx="1653435" cy="15202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43" y="1252727"/>
            <a:ext cx="1653435" cy="26365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B7E031E-C6A7-48DB-9259-A29A95AE7001}"/>
              </a:ext>
            </a:extLst>
          </p:cNvPr>
          <p:cNvSpPr txBox="1">
            <a:spLocks/>
          </p:cNvSpPr>
          <p:nvPr/>
        </p:nvSpPr>
        <p:spPr>
          <a:xfrm>
            <a:off x="4182240" y="4089716"/>
            <a:ext cx="4234058" cy="223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IN" sz="1800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*Spray Shield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Used to detect leakages in pipeline of liquids, gases by change in colour.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Chemically Resistant and Indicative material.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High and low Temperature Resistant.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A0C25D-2205-45C4-840C-530A8512E9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86" y="4089716"/>
            <a:ext cx="2143554" cy="2234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6026F0-791D-4023-A31E-C2144ABA22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4018934"/>
            <a:ext cx="1841310" cy="2234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292D7B-DC5A-4ECE-987B-5BD012116B31}"/>
              </a:ext>
            </a:extLst>
          </p:cNvPr>
          <p:cNvSpPr txBox="1"/>
          <p:nvPr/>
        </p:nvSpPr>
        <p:spPr>
          <a:xfrm>
            <a:off x="1745042" y="561166"/>
            <a:ext cx="45036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100" b="1" u="sng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Innovative</a:t>
            </a:r>
            <a:r>
              <a:rPr lang="en-US" sz="2100" b="1" u="sng" dirty="0">
                <a:solidFill>
                  <a:schemeClr val="tx1">
                    <a:lumMod val="95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100" b="1" u="sng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Seals</a:t>
            </a:r>
            <a:endParaRPr lang="en-IN" sz="2100" b="1" u="sng" dirty="0">
              <a:solidFill>
                <a:schemeClr val="tx1">
                  <a:lumMod val="9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A9309FD-5023-4991-B1D0-55941B66E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8100" y="1150206"/>
            <a:ext cx="5516617" cy="2565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*</a:t>
            </a:r>
            <a:r>
              <a:rPr lang="en-IN" sz="1800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Inflatable Bag Clamp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Used for Big Bag/Bag filling and keeps work environment dust free.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Custom made in all pipe diameters, bag diameters and different lengths.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Bag clamps can be filled with 1 or more pneumatic fittings with 2 choice of fittings.</a:t>
            </a: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E39DD6C9-BBD3-4B0D-91CD-761B8D90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3" y="6324601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</p:spTree>
    <p:extLst>
      <p:ext uri="{BB962C8B-B14F-4D97-AF65-F5344CB8AC3E}">
        <p14:creationId xmlns:p14="http://schemas.microsoft.com/office/powerpoint/2010/main" val="1929139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8098" y="881749"/>
            <a:ext cx="8630431" cy="22318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Manufacturer: TBMA has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over 50 years of experience </a:t>
            </a: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Types: Rotary drop-through and blow-through valves for the Process industry.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Suitable for conveying of powders and granules in the food, dairy, animal feed, chemical and mineral industries as well as for value-added logistics.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ATEX 95 Certified.</a:t>
            </a: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7474DAB3-DE07-4991-8101-4EF29780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657" y="6492875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DCF4D-6339-4DAA-9617-C9CAD2E01CC5}"/>
              </a:ext>
            </a:extLst>
          </p:cNvPr>
          <p:cNvSpPr txBox="1"/>
          <p:nvPr/>
        </p:nvSpPr>
        <p:spPr>
          <a:xfrm>
            <a:off x="2829707" y="424037"/>
            <a:ext cx="3484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3200" b="1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 Valves</a:t>
            </a:r>
            <a:endParaRPr lang="en-US" sz="3200" b="1" dirty="0">
              <a:solidFill>
                <a:schemeClr val="tx1">
                  <a:lumMod val="9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035063A2-AC6A-4BDA-93B8-E658BDD5FBEE}"/>
              </a:ext>
            </a:extLst>
          </p:cNvPr>
          <p:cNvSpPr txBox="1">
            <a:spLocks/>
          </p:cNvSpPr>
          <p:nvPr/>
        </p:nvSpPr>
        <p:spPr>
          <a:xfrm>
            <a:off x="256784" y="3464975"/>
            <a:ext cx="8792559" cy="312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H-AR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H-GR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H-AX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ATEX 2014/34/EU certiﬁed.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Explosion resistant (Autonomous Protective System up to 10 Barg for products in dust class St1 and St2).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Handling “difficult” products (sticky, glazing etc).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High Temperature Applications (up to 600°C).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Applications where Stainless Steel is mandatory.</a:t>
            </a: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BDE09E-120E-4A5A-BDAB-FBD38E51536D}"/>
              </a:ext>
            </a:extLst>
          </p:cNvPr>
          <p:cNvSpPr txBox="1"/>
          <p:nvPr/>
        </p:nvSpPr>
        <p:spPr>
          <a:xfrm>
            <a:off x="288098" y="3113625"/>
            <a:ext cx="531338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IN" sz="2100" b="1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High Duty Rotary Valves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1C6F35-DD9C-44CF-BFB7-C662E1FB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77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0460" y="1297025"/>
            <a:ext cx="2721279" cy="39176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Drop-through Rotary Valve.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High ﬁlling degree and large capacity with minimal air leakage.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Flange sizes, DN150 to DN500.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Rotor Volume, 2.5 to 125 </a:t>
            </a:r>
            <a:r>
              <a:rPr lang="en-US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Ltr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/revolution.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Available with Chain drive and Direct drive.</a:t>
            </a: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8F8B91C1-BA7F-4246-8EAB-3C35A121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5" y="6418098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r="16743" b="7654"/>
          <a:stretch/>
        </p:blipFill>
        <p:spPr>
          <a:xfrm>
            <a:off x="414899" y="5048613"/>
            <a:ext cx="1828999" cy="13694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6361BF-FAD5-40A7-A22A-768875EA12C6}"/>
              </a:ext>
            </a:extLst>
          </p:cNvPr>
          <p:cNvSpPr txBox="1"/>
          <p:nvPr/>
        </p:nvSpPr>
        <p:spPr>
          <a:xfrm>
            <a:off x="205896" y="928817"/>
            <a:ext cx="259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Rotary Valve H-AR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C51773C7-133F-4F87-ADD1-B29F3942DE0B}"/>
              </a:ext>
            </a:extLst>
          </p:cNvPr>
          <p:cNvSpPr txBox="1">
            <a:spLocks/>
          </p:cNvSpPr>
          <p:nvPr/>
        </p:nvSpPr>
        <p:spPr>
          <a:xfrm>
            <a:off x="2914671" y="1249209"/>
            <a:ext cx="2924827" cy="395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Blow-through Rotary Valve.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Used for direct dosing and equipped with connecting flanges for direct mounting into pneumatic conveying systems.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Flange sizes, DN150 to DN350.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Rotor Volume, 2.5 to 58 </a:t>
            </a:r>
            <a:r>
              <a:rPr lang="en-US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Ltr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/revolution.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Available with Chain drive and Direct drive.</a:t>
            </a: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613D8D-940D-4BE7-AEB8-DFCEA3F186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16938"/>
          <a:stretch/>
        </p:blipFill>
        <p:spPr>
          <a:xfrm>
            <a:off x="3406794" y="5188645"/>
            <a:ext cx="1761931" cy="14829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7FFAA9-1EE4-4059-B537-5235A89E9EEE}"/>
              </a:ext>
            </a:extLst>
          </p:cNvPr>
          <p:cNvSpPr txBox="1"/>
          <p:nvPr/>
        </p:nvSpPr>
        <p:spPr>
          <a:xfrm>
            <a:off x="3053219" y="928817"/>
            <a:ext cx="2786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Rotary Valve H-GR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AF6E04E-1761-4469-9ACA-66E02F1EF77B}"/>
              </a:ext>
            </a:extLst>
          </p:cNvPr>
          <p:cNvSpPr txBox="1">
            <a:spLocks/>
          </p:cNvSpPr>
          <p:nvPr/>
        </p:nvSpPr>
        <p:spPr>
          <a:xfrm>
            <a:off x="5641409" y="1249209"/>
            <a:ext cx="3502591" cy="3939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Drop-through Rotary Valve.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Used when the inlet size is more important than the rotor volume.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Equipped with a round and a square connecting ﬂange.</a:t>
            </a:r>
          </a:p>
          <a:p>
            <a:pPr>
              <a:buFontTx/>
              <a:buChar char="-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Used as a transition piece from round to square or vice versa.</a:t>
            </a:r>
          </a:p>
          <a:p>
            <a:pPr>
              <a:buFontTx/>
              <a:buChar char="-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Flange sizes, DN150 to DN350</a:t>
            </a:r>
          </a:p>
          <a:p>
            <a:pPr>
              <a:buFontTx/>
              <a:buChar char="-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Rotor Volume, 2.5 to 34 </a:t>
            </a:r>
            <a:r>
              <a:rPr lang="en-US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Ltr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/revolution.</a:t>
            </a:r>
          </a:p>
          <a:p>
            <a:pPr>
              <a:buFontTx/>
              <a:buChar char="-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Available with Chain drive and Direct drive.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98BE7B-CEF7-474B-BA68-989ED54848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r="16080"/>
          <a:stretch/>
        </p:blipFill>
        <p:spPr>
          <a:xfrm>
            <a:off x="6511738" y="5379787"/>
            <a:ext cx="1761931" cy="13620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F6DF6C-10B3-49C3-8133-B67B07C6B0FF}"/>
              </a:ext>
            </a:extLst>
          </p:cNvPr>
          <p:cNvSpPr txBox="1"/>
          <p:nvPr/>
        </p:nvSpPr>
        <p:spPr>
          <a:xfrm>
            <a:off x="6259882" y="928817"/>
            <a:ext cx="2718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Rotary Valve H-AX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F2440DD-D16F-4D67-B4D5-8955F9EE3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3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16589" r="5480" b="10773"/>
          <a:stretch/>
        </p:blipFill>
        <p:spPr>
          <a:xfrm>
            <a:off x="3603612" y="1620320"/>
            <a:ext cx="2659403" cy="18086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10579" r="8738" b="6419"/>
          <a:stretch/>
        </p:blipFill>
        <p:spPr>
          <a:xfrm>
            <a:off x="6413326" y="1620318"/>
            <a:ext cx="2530258" cy="18086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ED0D8F-BAD7-44DA-A7A3-38260A17FDEF}"/>
              </a:ext>
            </a:extLst>
          </p:cNvPr>
          <p:cNvSpPr txBox="1"/>
          <p:nvPr/>
        </p:nvSpPr>
        <p:spPr>
          <a:xfrm>
            <a:off x="125624" y="1087679"/>
            <a:ext cx="4246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Quick Clean Rotary valves (DG)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48018" y="1464428"/>
            <a:ext cx="3369501" cy="209768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Specially designed for processes where frequent cleaning and inspection are required.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Equipped with guiding bars and available in both drop-through (H-ARDG) as well as blow-through (H-GRDG) version.</a:t>
            </a: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73276C3B-2000-467F-8F27-F2C710FF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7BDF8-70DB-49F4-9D45-284758627720}"/>
              </a:ext>
            </a:extLst>
          </p:cNvPr>
          <p:cNvSpPr txBox="1"/>
          <p:nvPr/>
        </p:nvSpPr>
        <p:spPr>
          <a:xfrm>
            <a:off x="52483" y="3695224"/>
            <a:ext cx="3551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Medium Duty Rotary Valves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14FFBB9D-B36F-4CAD-BF6B-4D48F9F8137B}"/>
              </a:ext>
            </a:extLst>
          </p:cNvPr>
          <p:cNvSpPr txBox="1">
            <a:spLocks/>
          </p:cNvSpPr>
          <p:nvPr/>
        </p:nvSpPr>
        <p:spPr>
          <a:xfrm>
            <a:off x="348018" y="4064556"/>
            <a:ext cx="8102324" cy="2097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IN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M-AX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IN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R-AX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Specially designed for standard applications with limited differential pressure.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Used for dosing of non-abrasive materials under cyclones or ﬁlters and in low-pressure pneumatic transport systems.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Available sizes: DN150 to DN350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b="1" dirty="0"/>
          </a:p>
          <a:p>
            <a:pPr marL="0" indent="0">
              <a:buFont typeface="Arial" panose="020B0604020202020204" pitchFamily="34" charset="0"/>
              <a:buNone/>
            </a:pPr>
            <a:endParaRPr lang="en-IN" b="1" dirty="0"/>
          </a:p>
          <a:p>
            <a:pPr marL="0" indent="0">
              <a:buFont typeface="Arial" panose="020B0604020202020204" pitchFamily="34" charset="0"/>
              <a:buNone/>
            </a:pPr>
            <a:endParaRPr lang="en-IN" b="1" dirty="0"/>
          </a:p>
          <a:p>
            <a:pPr>
              <a:buFontTx/>
              <a:buChar char="-"/>
              <a:defRPr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AD37547-C29B-438A-9D4F-11173C30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54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3015" y="1334091"/>
            <a:ext cx="5654739" cy="495339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Specially designed to be used under dust ﬁlters and cyclones.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Applications with a differential pressure up to 500 mbar where the valve primarily functions as an airlock or explosion barrier.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Available size DN250 (Round/Square flange)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Made from GGG50 Smart-Lite™ nodular cast iron.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Features of cast iron material: stronger than conventional cast iron,  much less brittle making,  more resistant to shock loads,  and high corrosion resistance.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Installation weight: only 60.5 kg (standard version).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Equipped with a round and a square connecting ﬂange.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Used as a transition piece from round to square and vice versa.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b="1" dirty="0"/>
          </a:p>
          <a:p>
            <a:pPr>
              <a:buFontTx/>
              <a:buChar char="-"/>
              <a:defRPr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972864D-9D2B-4431-BC35-6FA20FC5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t="6899" r="12203" b="4337"/>
          <a:stretch/>
        </p:blipFill>
        <p:spPr>
          <a:xfrm>
            <a:off x="6037545" y="2154477"/>
            <a:ext cx="2931091" cy="25052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B88BB0-D7F8-41E9-B25F-D80575F82C37}"/>
              </a:ext>
            </a:extLst>
          </p:cNvPr>
          <p:cNvSpPr txBox="1"/>
          <p:nvPr/>
        </p:nvSpPr>
        <p:spPr>
          <a:xfrm>
            <a:off x="3200783" y="34180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Dust and Cyclone Valves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D2CBD-55E3-4892-A5D4-3D87117F5995}"/>
              </a:ext>
            </a:extLst>
          </p:cNvPr>
          <p:cNvSpPr txBox="1"/>
          <p:nvPr/>
        </p:nvSpPr>
        <p:spPr>
          <a:xfrm>
            <a:off x="1478837" y="1035860"/>
            <a:ext cx="2842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Rotary Valve S-AX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75A068B-DC54-46BA-BC78-D30046C3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274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8516" y="1718358"/>
            <a:ext cx="3807912" cy="15439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Available in six sizes.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Equipped with round connecting ﬂanges.</a:t>
            </a:r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b="1" dirty="0"/>
          </a:p>
          <a:p>
            <a:pPr>
              <a:buFontTx/>
              <a:buChar char="-"/>
              <a:defRPr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348CF72D-41B5-4F10-98EB-EA4BEF83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9330" r="15202" b="6221"/>
          <a:stretch/>
        </p:blipFill>
        <p:spPr>
          <a:xfrm>
            <a:off x="1052186" y="3749297"/>
            <a:ext cx="3068877" cy="20448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BD0AE6-BE56-45F6-8499-3119DE724FE0}"/>
              </a:ext>
            </a:extLst>
          </p:cNvPr>
          <p:cNvSpPr txBox="1"/>
          <p:nvPr/>
        </p:nvSpPr>
        <p:spPr>
          <a:xfrm>
            <a:off x="1240074" y="1191042"/>
            <a:ext cx="2535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Rotary Valve M-AX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137E750E-C9CB-4FDB-9B49-E830C84E6746}"/>
              </a:ext>
            </a:extLst>
          </p:cNvPr>
          <p:cNvSpPr txBox="1">
            <a:spLocks/>
          </p:cNvSpPr>
          <p:nvPr/>
        </p:nvSpPr>
        <p:spPr>
          <a:xfrm>
            <a:off x="4572001" y="1560374"/>
            <a:ext cx="4434214" cy="2188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Equipped with a round and a square connecting ﬂange.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Used as a transition piece from round to square or vice versa.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Favorable for the installation height and saves any mounting parts.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Available in ﬁve sizes.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IN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8BE69-AFE4-4EE2-91BB-5F3A7B121A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t="12303" r="19166" b="8917"/>
          <a:stretch/>
        </p:blipFill>
        <p:spPr>
          <a:xfrm>
            <a:off x="5235879" y="3749297"/>
            <a:ext cx="3194137" cy="20448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24D70C-97B8-441A-B609-17B2B97C22FA}"/>
              </a:ext>
            </a:extLst>
          </p:cNvPr>
          <p:cNvSpPr txBox="1"/>
          <p:nvPr/>
        </p:nvSpPr>
        <p:spPr>
          <a:xfrm>
            <a:off x="5235879" y="1191042"/>
            <a:ext cx="2535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Rotary Valve R-AX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6B6D094-8DF5-49B7-9CA1-AEAB74EA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67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46D1E9F-C36F-4EC6-9A9B-E7F2179669DC}"/>
              </a:ext>
            </a:extLst>
          </p:cNvPr>
          <p:cNvSpPr txBox="1"/>
          <p:nvPr/>
        </p:nvSpPr>
        <p:spPr>
          <a:xfrm>
            <a:off x="3097060" y="511064"/>
            <a:ext cx="3792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1"/>
                </a:solidFill>
                <a:latin typeface="Algerian" panose="04020705040A02060702" pitchFamily="82" charset="0"/>
              </a:defRPr>
            </a:lvl1pPr>
          </a:lstStyle>
          <a:p>
            <a:r>
              <a:rPr lang="en-IN" sz="3200" dirty="0">
                <a:solidFill>
                  <a:schemeClr val="tx1">
                    <a:lumMod val="95000"/>
                  </a:schemeClr>
                </a:solidFill>
              </a:rPr>
              <a:t>Diverter Valves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E3830-AE56-4B6E-9780-7DB297C24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8236" r="15534" b="3509"/>
          <a:stretch/>
        </p:blipFill>
        <p:spPr>
          <a:xfrm>
            <a:off x="3670127" y="1298863"/>
            <a:ext cx="2217106" cy="24965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5E404-14BF-489C-AA1A-C91A968C7F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8721" r="28641" b="5087"/>
          <a:stretch/>
        </p:blipFill>
        <p:spPr>
          <a:xfrm>
            <a:off x="6062596" y="3795386"/>
            <a:ext cx="2079321" cy="2404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6688AA4-58C9-48AC-95F0-BF7F0C39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5887" y="1415826"/>
            <a:ext cx="3244239" cy="469514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Designed to handle dry materials such as powders, pellets, and granules with minimum degradation in pneumatic conveying and gravitational applications.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Application area: food, pet food, chemical, plastics, pharmaceutical and other process industries.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Diverter range consists of DTD dual channel and SDTD single channel plug diverters, BTD ball diverters, RD flap diverters and GFD gravity flap diverters.</a:t>
            </a:r>
            <a:endParaRPr lang="en-IN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N" sz="1800" dirty="0"/>
          </a:p>
          <a:p>
            <a:pPr>
              <a:buFontTx/>
              <a:buChar char="-"/>
              <a:defRPr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6A1838B-9282-4555-A519-50689712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</p:spTree>
    <p:extLst>
      <p:ext uri="{BB962C8B-B14F-4D97-AF65-F5344CB8AC3E}">
        <p14:creationId xmlns:p14="http://schemas.microsoft.com/office/powerpoint/2010/main" val="217222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Algerian" panose="04020705040A02060702" pitchFamily="82" charset="0"/>
              </a:rPr>
              <a:t>Products: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63165C0-86E6-41BD-BEDA-FE57F6624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594416"/>
              </p:ext>
            </p:extLst>
          </p:nvPr>
        </p:nvGraphicFramePr>
        <p:xfrm>
          <a:off x="685800" y="2257654"/>
          <a:ext cx="7765256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5E9AA74E-53FC-4A4D-9D95-BF87B0EE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97CC3B-519A-41A8-99B8-7DA9FDD4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8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6D1E9F-C36F-4EC6-9A9B-E7F2179669DC}"/>
              </a:ext>
            </a:extLst>
          </p:cNvPr>
          <p:cNvSpPr txBox="1"/>
          <p:nvPr/>
        </p:nvSpPr>
        <p:spPr>
          <a:xfrm>
            <a:off x="1827649" y="263300"/>
            <a:ext cx="57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1"/>
                </a:solidFill>
                <a:latin typeface="Algerian" panose="04020705040A02060702" pitchFamily="82" charset="0"/>
              </a:defRPr>
            </a:lvl1pPr>
          </a:lstStyle>
          <a:p>
            <a:pPr algn="ctr"/>
            <a:r>
              <a:rPr lang="en-IN" sz="3200" dirty="0">
                <a:solidFill>
                  <a:schemeClr val="tx1">
                    <a:lumMod val="95000"/>
                  </a:schemeClr>
                </a:solidFill>
              </a:rPr>
              <a:t>Services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6688AA4-58C9-48AC-95F0-BF7F0C39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5887" y="1415826"/>
            <a:ext cx="7010291" cy="18033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Installation Commissioning Modification</a:t>
            </a: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Maintenance Of System</a:t>
            </a: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Consultation On Dust Explosion</a:t>
            </a: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Engineering Services- Plant Audit &amp;Plant Inspection </a:t>
            </a:r>
            <a:endParaRPr lang="en-IN" dirty="0"/>
          </a:p>
          <a:p>
            <a:pPr>
              <a:buFontTx/>
              <a:buChar char="-"/>
              <a:defRPr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endParaRPr lang="en-IN" sz="18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907B9A-177A-46D9-A9BE-3770E958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</p:spTree>
    <p:extLst>
      <p:ext uri="{BB962C8B-B14F-4D97-AF65-F5344CB8AC3E}">
        <p14:creationId xmlns:p14="http://schemas.microsoft.com/office/powerpoint/2010/main" val="3375071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FD46987-D88F-4A06-8A35-4289BA9A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6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992C3423-5858-4438-8AE9-4871E766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B29BA-39CA-4E8B-8843-C5EC1BA23F46}"/>
              </a:ext>
            </a:extLst>
          </p:cNvPr>
          <p:cNvSpPr txBox="1"/>
          <p:nvPr/>
        </p:nvSpPr>
        <p:spPr>
          <a:xfrm>
            <a:off x="2124347" y="1941117"/>
            <a:ext cx="4895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IN" sz="2400" dirty="0"/>
              <a:t>Follow us….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9C248-9365-4F84-97A3-65C1CBEA7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800" y="2496594"/>
            <a:ext cx="628650" cy="61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17F1B-936D-43A1-8435-CEEC9F66C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137" y="2471578"/>
            <a:ext cx="619125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D5AFD9-2914-465B-9E09-B83FC25DC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015" y="2468422"/>
            <a:ext cx="619125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4D1096-3080-4E48-A4AC-BAFE415A3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730" y="4405294"/>
            <a:ext cx="740533" cy="64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40B2B1-37D8-4BB8-8C7B-EBD84891D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1015" y="5052994"/>
            <a:ext cx="1703670" cy="63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2C8986-CC2C-4B77-94AD-92C03F981A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4176" y="4902173"/>
            <a:ext cx="700037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87122D-98DD-44EC-B516-EC400334A0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046" y="4536965"/>
            <a:ext cx="740533" cy="63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A80394-AD72-4B76-8D6A-55BB8E5D2FE4}"/>
              </a:ext>
            </a:extLst>
          </p:cNvPr>
          <p:cNvSpPr txBox="1"/>
          <p:nvPr/>
        </p:nvSpPr>
        <p:spPr>
          <a:xfrm>
            <a:off x="1760095" y="592752"/>
            <a:ext cx="5623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 more…</a:t>
            </a:r>
          </a:p>
          <a:p>
            <a:pPr algn="ctr">
              <a:spcBef>
                <a:spcPct val="0"/>
              </a:spcBef>
            </a:pPr>
            <a:r>
              <a:rPr lang="en-IN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Website: </a:t>
            </a:r>
            <a:r>
              <a:rPr lang="en-IN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www.nutshellengg.in</a:t>
            </a:r>
            <a:endParaRPr lang="en-IN" sz="2400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934F5-AF3B-4324-A0CF-D50F8F874D11}"/>
              </a:ext>
            </a:extLst>
          </p:cNvPr>
          <p:cNvSpPr txBox="1"/>
          <p:nvPr/>
        </p:nvSpPr>
        <p:spPr>
          <a:xfrm>
            <a:off x="939451" y="3515003"/>
            <a:ext cx="72650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Please like, share, and subscribe my YouTube channel….</a:t>
            </a:r>
          </a:p>
          <a:p>
            <a:pPr algn="ctr">
              <a:spcBef>
                <a:spcPct val="0"/>
              </a:spcBef>
            </a:pPr>
            <a:r>
              <a:rPr lang="en-IN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Press</a:t>
            </a:r>
            <a:r>
              <a:rPr lang="en-IN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the bell icon and never miss any updates</a:t>
            </a:r>
          </a:p>
        </p:txBody>
      </p:sp>
    </p:spTree>
    <p:extLst>
      <p:ext uri="{BB962C8B-B14F-4D97-AF65-F5344CB8AC3E}">
        <p14:creationId xmlns:p14="http://schemas.microsoft.com/office/powerpoint/2010/main" val="744749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3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387096" y="339553"/>
            <a:ext cx="5642087" cy="84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>
                <a:latin typeface="Algerian" panose="04020705040A02060702" pitchFamily="8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N" sz="3200" b="1" dirty="0">
                <a:latin typeface="Algerian" panose="04020705040A02060702" pitchFamily="8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 Relief Valves</a:t>
            </a:r>
          </a:p>
          <a:p>
            <a:pPr marL="0" indent="0">
              <a:buNone/>
            </a:pPr>
            <a:endParaRPr lang="en-IN" sz="2800" dirty="0">
              <a:latin typeface="Algerian" panose="04020705040A02060702" pitchFamily="82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IN" sz="2800" dirty="0">
              <a:latin typeface="Algerian" panose="04020705040A02060702" pitchFamily="82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IN" sz="2800" dirty="0">
              <a:latin typeface="Algerian" panose="04020705040A02060702" pitchFamily="82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Tx/>
              <a:buChar char="-"/>
            </a:pPr>
            <a:endParaRPr lang="en-IN" sz="2800" dirty="0">
              <a:latin typeface="Algerian" panose="04020705040A02060702" pitchFamily="82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IN" sz="2800" dirty="0">
              <a:latin typeface="Algerian" panose="04020705040A02060702" pitchFamily="82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IN" sz="2800" dirty="0">
              <a:latin typeface="Algerian" panose="04020705040A02060702" pitchFamily="82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IN" sz="2800" dirty="0">
              <a:latin typeface="Algerian" panose="04020705040A02060702" pitchFamily="82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IN" sz="2800" dirty="0">
              <a:latin typeface="Algerian" panose="04020705040A02060702" pitchFamily="82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 descr="A picture containing table, front, person, holding&#10;&#10;Description automatically generated">
            <a:extLst>
              <a:ext uri="{FF2B5EF4-FFF2-40B4-BE49-F238E27FC236}">
                <a16:creationId xmlns:a16="http://schemas.microsoft.com/office/drawing/2014/main" id="{9FFCDB48-7A80-4B9F-9AB6-ED1D824D8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1" y="1187628"/>
            <a:ext cx="5874709" cy="25326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5ECDA0-5841-466B-A8C5-938358108EA3}"/>
              </a:ext>
            </a:extLst>
          </p:cNvPr>
          <p:cNvSpPr txBox="1"/>
          <p:nvPr/>
        </p:nvSpPr>
        <p:spPr>
          <a:xfrm>
            <a:off x="3684103" y="3934323"/>
            <a:ext cx="52734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Designed as per ASME and API Standards.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Manufactured from Solid Bar-Stock.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Size: From ½” to 4”.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Material: SS 304/316, CS.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Special materials available on requests.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Set Pressure: 0.5 kg/cm2g to 40 kg/cm2g.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End Connection: Flanged/Threaded/TriClover.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694281D-5D4C-4B38-8978-86B66782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01C0AE-1F19-4B31-9375-5D0AD7B9EBEC}"/>
              </a:ext>
            </a:extLst>
          </p:cNvPr>
          <p:cNvSpPr txBox="1">
            <a:spLocks/>
          </p:cNvSpPr>
          <p:nvPr/>
        </p:nvSpPr>
        <p:spPr>
          <a:xfrm>
            <a:off x="109148" y="6065837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IN"/>
              <a:t>We just don’t sell products, we deliver solutions…!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4591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28950" y="319087"/>
            <a:ext cx="4376959" cy="7455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IN" sz="2800" b="1" dirty="0">
                <a:latin typeface="Algerian" panose="04020705040A02060702" pitchFamily="8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Flame Arrestors</a:t>
            </a:r>
            <a:endParaRPr lang="en-IN" sz="2800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IN" sz="2800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IN" sz="2800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IN" sz="2800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IN" sz="2800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IN" sz="2800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IN" sz="2800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IN" sz="2800" b="1" dirty="0">
              <a:latin typeface="Algerian" panose="04020705040A02060702" pitchFamily="82" charset="0"/>
            </a:endParaRPr>
          </a:p>
        </p:txBody>
      </p:sp>
      <p:pic>
        <p:nvPicPr>
          <p:cNvPr id="16" name="Picture 15" descr="A close up of a machine&#10;&#10;Description automatically generated">
            <a:extLst>
              <a:ext uri="{FF2B5EF4-FFF2-40B4-BE49-F238E27FC236}">
                <a16:creationId xmlns:a16="http://schemas.microsoft.com/office/drawing/2014/main" id="{715FD2DB-E8A6-400B-A2BB-468159A69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" y="1152395"/>
            <a:ext cx="1877729" cy="30077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42261B-697A-4648-A28F-50922BBE8DDC}"/>
              </a:ext>
            </a:extLst>
          </p:cNvPr>
          <p:cNvSpPr txBox="1"/>
          <p:nvPr/>
        </p:nvSpPr>
        <p:spPr>
          <a:xfrm>
            <a:off x="2139602" y="1711666"/>
            <a:ext cx="49704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Types: Inline and End of Line Flame Arrestor.</a:t>
            </a:r>
          </a:p>
          <a:p>
            <a:pPr indent="-285750"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CMRI Certified IS:16484 2016.</a:t>
            </a:r>
          </a:p>
          <a:p>
            <a:pPr indent="-285750"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Gas Group: IIA, IIB1, IIB2, IIB3.</a:t>
            </a:r>
          </a:p>
          <a:p>
            <a:pPr indent="-285750"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Sizes: 1’’,1.5’’,2’’,3’’,4’’,6’’,8’’.</a:t>
            </a:r>
          </a:p>
          <a:p>
            <a:pPr indent="-285750"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End Connection: Flanged to ANSI B16.5 #150 RF.</a:t>
            </a:r>
          </a:p>
          <a:p>
            <a:pPr indent="-285750"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Body Material: CS, Stainless CF8, CF8M.</a:t>
            </a:r>
          </a:p>
          <a:p>
            <a:pPr indent="-285750"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Corrugated Matrix in SS316, Hastelloy C276.</a:t>
            </a:r>
          </a:p>
          <a:p>
            <a:pPr indent="-285750">
              <a:buFont typeface="Wingdings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Provide ATEX Certification on request.</a:t>
            </a:r>
          </a:p>
        </p:txBody>
      </p:sp>
      <p:pic>
        <p:nvPicPr>
          <p:cNvPr id="3" name="Picture 2" descr="A picture containing wall, indoor, silver&#10;&#10;Description automatically generated">
            <a:extLst>
              <a:ext uri="{FF2B5EF4-FFF2-40B4-BE49-F238E27FC236}">
                <a16:creationId xmlns:a16="http://schemas.microsoft.com/office/drawing/2014/main" id="{3E15B378-0406-44E6-A387-7D0C7B6718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t="18022" r="18557" b="13177"/>
          <a:stretch/>
        </p:blipFill>
        <p:spPr>
          <a:xfrm>
            <a:off x="6592276" y="4160142"/>
            <a:ext cx="2442576" cy="2542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4A6C53A-DBB8-4CED-BE71-C1281BB8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5FC9A9D4-EF93-46A9-9F6D-F93BC0ACE60E}"/>
              </a:ext>
            </a:extLst>
          </p:cNvPr>
          <p:cNvSpPr txBox="1">
            <a:spLocks/>
          </p:cNvSpPr>
          <p:nvPr/>
        </p:nvSpPr>
        <p:spPr>
          <a:xfrm>
            <a:off x="109148" y="6065837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IN"/>
              <a:t>We just don’t sell products, we deliver solutions…!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7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346" y="609600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>
                <a:solidFill>
                  <a:schemeClr val="accent1"/>
                </a:solidFill>
                <a:latin typeface="Algerian" panose="04020705040A02060702" pitchFamily="82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4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Breather Valve</a:t>
            </a:r>
            <a:endParaRPr lang="en-US" sz="3400" cap="all" dirty="0">
              <a:solidFill>
                <a:schemeClr val="tx1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67C62-0A20-436A-87AF-900B0E23D2BC}"/>
              </a:ext>
            </a:extLst>
          </p:cNvPr>
          <p:cNvSpPr txBox="1"/>
          <p:nvPr/>
        </p:nvSpPr>
        <p:spPr>
          <a:xfrm>
            <a:off x="685346" y="2096064"/>
            <a:ext cx="3762645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Manufacturer: Pre’con  has over 30 years of manufacturing experience.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Type: Weight Loaded/Spring Loaded.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Protect the tank against over Pressure/over Vacuum.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Vent Capacity as per API 2000.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Sizes: 1’’,1.5’’,2’’,3’’,4’’,6’’,8’’.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Body Material: CS, Stainless CF8, CF8M.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End Connection: Flanged to ANSI B16.5 #150 RF.</a:t>
            </a:r>
          </a:p>
        </p:txBody>
      </p:sp>
      <p:pic>
        <p:nvPicPr>
          <p:cNvPr id="10" name="Picture 9" descr="A close - up of a hard drive&#10;&#10;Description automatically generated with low confidence">
            <a:extLst>
              <a:ext uri="{FF2B5EF4-FFF2-40B4-BE49-F238E27FC236}">
                <a16:creationId xmlns:a16="http://schemas.microsoft.com/office/drawing/2014/main" id="{58E4CB7D-AF9C-495A-A3E4-57F93223A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942" y="2575515"/>
            <a:ext cx="3624943" cy="2764019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7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00C73CE-7080-4B66-9E60-30BBED2F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92BC3D12-AF58-4360-AAC5-46533E35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</p:spTree>
    <p:extLst>
      <p:ext uri="{BB962C8B-B14F-4D97-AF65-F5344CB8AC3E}">
        <p14:creationId xmlns:p14="http://schemas.microsoft.com/office/powerpoint/2010/main" val="2487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16067" y="367168"/>
            <a:ext cx="6168181" cy="5470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3200" b="1" u="sng" dirty="0">
                <a:latin typeface="Algerian" panose="04020705040A02060702" pitchFamily="82" charset="0"/>
              </a:rPr>
              <a:t>Explosion Protection</a:t>
            </a:r>
          </a:p>
          <a:p>
            <a:pPr marL="0" indent="0" algn="ctr">
              <a:buNone/>
            </a:pPr>
            <a:endParaRPr lang="en-IN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IN" sz="3200" dirty="0">
              <a:solidFill>
                <a:srgbClr val="0070C0"/>
              </a:solidFill>
            </a:endParaRPr>
          </a:p>
          <a:p>
            <a:pPr algn="ctr">
              <a:buFontTx/>
              <a:buChar char="-"/>
            </a:pPr>
            <a:endParaRPr lang="en-IN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IN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IN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IN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82EE117F-2CC9-454B-AA81-9E2ED9D8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74" y="6249445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987A5-15A9-4873-A405-D7DA0BB01E02}"/>
              </a:ext>
            </a:extLst>
          </p:cNvPr>
          <p:cNvSpPr txBox="1"/>
          <p:nvPr/>
        </p:nvSpPr>
        <p:spPr>
          <a:xfrm>
            <a:off x="1155969" y="5049116"/>
            <a:ext cx="5796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Active and Passive Explosion Protection systems.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Designed as per ATEX or NFPA standards.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Complete end to end solution including site survey, design, supply and commissioning.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7DD6EA-BF91-449D-8F2D-3DED245D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18F7C1E-E80B-4ED7-BDD9-845A53EA20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r="5320"/>
          <a:stretch/>
        </p:blipFill>
        <p:spPr>
          <a:xfrm>
            <a:off x="989556" y="1128559"/>
            <a:ext cx="7164888" cy="38543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062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21661" y="234240"/>
            <a:ext cx="7159773" cy="5470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3200" b="1" dirty="0">
                <a:latin typeface="Algerian" panose="04020705040A02060702" pitchFamily="8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Explosion Protection component</a:t>
            </a: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buFontTx/>
              <a:buChar char="-"/>
            </a:pP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7A6EC238-B426-4574-AECD-789999BF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7DD6EA-BF91-449D-8F2D-3DED245D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A84E39-CD49-442F-A637-31A9B413A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3162" r="10198" b="6767"/>
          <a:stretch/>
        </p:blipFill>
        <p:spPr>
          <a:xfrm>
            <a:off x="2328497" y="3661701"/>
            <a:ext cx="1454752" cy="20032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871DCAA-9CB6-4457-B1BC-DDFA991151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 t="6045" r="14489"/>
          <a:stretch/>
        </p:blipFill>
        <p:spPr>
          <a:xfrm>
            <a:off x="681659" y="1054509"/>
            <a:ext cx="1398899" cy="2534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 descr="A picture containing red&#10;&#10;Description automatically generated">
            <a:extLst>
              <a:ext uri="{FF2B5EF4-FFF2-40B4-BE49-F238E27FC236}">
                <a16:creationId xmlns:a16="http://schemas.microsoft.com/office/drawing/2014/main" id="{56CEA7CC-4137-4CDA-8ADF-2E0E5E5F45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6567" r="7608" b="6567"/>
          <a:stretch/>
        </p:blipFill>
        <p:spPr>
          <a:xfrm>
            <a:off x="6501469" y="2893512"/>
            <a:ext cx="2374371" cy="23668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 descr="A picture containing sewing machine, appliance, projector&#10;&#10;Description automatically generated">
            <a:extLst>
              <a:ext uri="{FF2B5EF4-FFF2-40B4-BE49-F238E27FC236}">
                <a16:creationId xmlns:a16="http://schemas.microsoft.com/office/drawing/2014/main" id="{39CB97DA-0DB0-4CC7-B060-EBE4F95184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2" t="10821" r="27763" b="4794"/>
          <a:stretch/>
        </p:blipFill>
        <p:spPr>
          <a:xfrm rot="16200000">
            <a:off x="341673" y="3675396"/>
            <a:ext cx="1684273" cy="18312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4F9C8C-A083-4D35-9328-48C407E2ED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3382" r="13006" b="869"/>
          <a:stretch/>
        </p:blipFill>
        <p:spPr>
          <a:xfrm>
            <a:off x="2257865" y="1025190"/>
            <a:ext cx="1193706" cy="25933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39F57C-1D2D-4C21-A677-33CAA426FFD5}"/>
              </a:ext>
            </a:extLst>
          </p:cNvPr>
          <p:cNvSpPr txBox="1"/>
          <p:nvPr/>
        </p:nvSpPr>
        <p:spPr>
          <a:xfrm>
            <a:off x="1703992" y="3443883"/>
            <a:ext cx="1398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Active</a:t>
            </a:r>
            <a:endParaRPr lang="en-IN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7A316-9736-49AF-BE0E-3FF284048C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63" y="2287694"/>
            <a:ext cx="2374371" cy="20032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EBE026-F43A-4400-AA26-60D0EEF86C4A}"/>
              </a:ext>
            </a:extLst>
          </p:cNvPr>
          <p:cNvSpPr txBox="1"/>
          <p:nvPr/>
        </p:nvSpPr>
        <p:spPr>
          <a:xfrm>
            <a:off x="6000428" y="2855934"/>
            <a:ext cx="1490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IN" dirty="0"/>
              <a:t>Passive</a:t>
            </a:r>
          </a:p>
        </p:txBody>
      </p:sp>
    </p:spTree>
    <p:extLst>
      <p:ext uri="{BB962C8B-B14F-4D97-AF65-F5344CB8AC3E}">
        <p14:creationId xmlns:p14="http://schemas.microsoft.com/office/powerpoint/2010/main" val="6112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156240" y="637459"/>
            <a:ext cx="4483679" cy="725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200" b="1" dirty="0">
                <a:latin typeface="Algerian" panose="04020705040A02060702" pitchFamily="8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Rupture discs</a:t>
            </a: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IN" sz="3200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1501C87-46DB-415F-95FE-2840DD0F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950F1-91F8-44EE-B4E9-2B6E52B62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17" y="1363093"/>
            <a:ext cx="3367205" cy="24519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A398B3-9652-46D8-82CC-AE2D8BE796C8}"/>
              </a:ext>
            </a:extLst>
          </p:cNvPr>
          <p:cNvSpPr txBox="1"/>
          <p:nvPr/>
        </p:nvSpPr>
        <p:spPr>
          <a:xfrm>
            <a:off x="3745922" y="3314355"/>
            <a:ext cx="49972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Manufacturer: Fike has over 60 years of manufacturing experience.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Different sizes and material available on request.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Non Fragmenting design.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Application specific design for SIP / CIP.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Suitable for Liquid, Vapour and Gas Applications.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Application specific designs available on request.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F456BA9-A0B5-4656-8F09-6B460061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713758" y="499942"/>
            <a:ext cx="3674516" cy="695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200" b="1" dirty="0">
                <a:latin typeface="Algerian" panose="04020705040A02060702" pitchFamily="8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Explosion Vents</a:t>
            </a:r>
            <a:endParaRPr lang="en-IN" sz="3200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IN" sz="3200" dirty="0"/>
          </a:p>
          <a:p>
            <a:pPr>
              <a:buFontTx/>
              <a:buChar char="-"/>
            </a:pPr>
            <a:endParaRPr lang="en-IN" sz="3200" dirty="0"/>
          </a:p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endParaRPr lang="en-IN" sz="3200" dirty="0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3CA497F8-67BA-48F7-96D9-336C7B7A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148" y="6065837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We just don’t sell products, we deliver solutions…!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46" y="1195355"/>
            <a:ext cx="2859108" cy="18602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FFCD79-D880-4B4C-8100-2AEE31E06F66}"/>
              </a:ext>
            </a:extLst>
          </p:cNvPr>
          <p:cNvSpPr txBox="1"/>
          <p:nvPr/>
        </p:nvSpPr>
        <p:spPr>
          <a:xfrm>
            <a:off x="427146" y="1349186"/>
            <a:ext cx="47122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Manufacturer: Fike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Different sizes and material available on request.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Non Fragmenting design.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ATEX certified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Application specific designs available on request.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4DD305-52FB-4548-B274-EE2386553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49" y="3735594"/>
            <a:ext cx="2908648" cy="20062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7F4D4EA-CE51-4EE0-97CA-7C90CC17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0"/>
            <a:ext cx="1377863" cy="8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178723-544A-40A1-9A5A-62061A4232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3333" r="20606"/>
          <a:stretch/>
        </p:blipFill>
        <p:spPr>
          <a:xfrm>
            <a:off x="3950486" y="3735594"/>
            <a:ext cx="2755726" cy="19908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EC28CABF-F0F1-482B-A984-3A7B086B81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21569" r="15272" b="11000"/>
          <a:stretch/>
        </p:blipFill>
        <p:spPr>
          <a:xfrm>
            <a:off x="7027101" y="3750970"/>
            <a:ext cx="1395949" cy="19908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4184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182</TotalTime>
  <Words>1504</Words>
  <Application>Microsoft Office PowerPoint</Application>
  <PresentationFormat>On-screen Show (4:3)</PresentationFormat>
  <Paragraphs>299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Aharoni</vt:lpstr>
      <vt:lpstr>Algerian</vt:lpstr>
      <vt:lpstr>Arial</vt:lpstr>
      <vt:lpstr>Bookman Old Style</vt:lpstr>
      <vt:lpstr>Calibri</vt:lpstr>
      <vt:lpstr>Rockwell</vt:lpstr>
      <vt:lpstr>Wingdings</vt:lpstr>
      <vt:lpstr>Damask</vt:lpstr>
      <vt:lpstr>Nutshell Engineers</vt:lpstr>
      <vt:lpstr>Products: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Nutshell Engineers</dc:title>
  <dc:creator>Snehal Patil</dc:creator>
  <cp:lastModifiedBy>Snehal Patil</cp:lastModifiedBy>
  <cp:revision>6</cp:revision>
  <dcterms:created xsi:type="dcterms:W3CDTF">2021-01-07T05:24:58Z</dcterms:created>
  <dcterms:modified xsi:type="dcterms:W3CDTF">2021-02-05T11:25:31Z</dcterms:modified>
</cp:coreProperties>
</file>